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40" r:id="rId14"/>
    <p:sldId id="318" r:id="rId15"/>
    <p:sldId id="319" r:id="rId16"/>
    <p:sldId id="320"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Dallas\Dallas%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2413184"/>
        <c:axId val="72414720"/>
      </c:lineChart>
      <c:catAx>
        <c:axId val="7241318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2414720"/>
        <c:crosses val="autoZero"/>
        <c:auto val="1"/>
        <c:lblAlgn val="ctr"/>
        <c:lblOffset val="100"/>
        <c:noMultiLvlLbl val="0"/>
      </c:catAx>
      <c:valAx>
        <c:axId val="7241472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241318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83882362889689E-2"/>
          <c:y val="4.0377928832260282E-2"/>
          <c:w val="0.51681290372690913"/>
          <c:h val="0.91924414233547946"/>
        </c:manualLayout>
      </c:layout>
      <c:barChart>
        <c:barDir val="col"/>
        <c:grouping val="clustered"/>
        <c:varyColors val="0"/>
        <c:ser>
          <c:idx val="0"/>
          <c:order val="0"/>
          <c:tx>
            <c:strRef>
              <c:f>Sheet1!$A$2</c:f>
              <c:strCache>
                <c:ptCount val="1"/>
                <c:pt idx="0">
                  <c:v>Federal Litigation Section</c:v>
                </c:pt>
              </c:strCache>
            </c:strRef>
          </c:tx>
          <c:invertIfNegative val="0"/>
          <c:cat>
            <c:strRef>
              <c:f>Sheet1!$B$1</c:f>
              <c:strCache>
                <c:ptCount val="1"/>
                <c:pt idx="0">
                  <c:v>Count</c:v>
                </c:pt>
              </c:strCache>
            </c:strRef>
          </c:cat>
          <c:val>
            <c:numRef>
              <c:f>Sheet1!$B$2</c:f>
              <c:numCache>
                <c:formatCode>General</c:formatCode>
                <c:ptCount val="1"/>
                <c:pt idx="0">
                  <c:v>55</c:v>
                </c:pt>
              </c:numCache>
            </c:numRef>
          </c:val>
        </c:ser>
        <c:ser>
          <c:idx val="1"/>
          <c:order val="1"/>
          <c:tx>
            <c:strRef>
              <c:f>Sheet1!$A$3</c:f>
              <c:strCache>
                <c:ptCount val="1"/>
                <c:pt idx="0">
                  <c:v>Younger Lawyers Division</c:v>
                </c:pt>
              </c:strCache>
            </c:strRef>
          </c:tx>
          <c:invertIfNegative val="0"/>
          <c:cat>
            <c:strRef>
              <c:f>Sheet1!$B$1</c:f>
              <c:strCache>
                <c:ptCount val="1"/>
                <c:pt idx="0">
                  <c:v>Count</c:v>
                </c:pt>
              </c:strCache>
            </c:strRef>
          </c:cat>
          <c:val>
            <c:numRef>
              <c:f>Sheet1!$B$3</c:f>
              <c:numCache>
                <c:formatCode>General</c:formatCode>
                <c:ptCount val="1"/>
                <c:pt idx="0">
                  <c:v>38</c:v>
                </c:pt>
              </c:numCache>
            </c:numRef>
          </c:val>
        </c:ser>
        <c:ser>
          <c:idx val="2"/>
          <c:order val="2"/>
          <c:tx>
            <c:strRef>
              <c:f>Sheet1!$A$4</c:f>
              <c:strCache>
                <c:ptCount val="1"/>
                <c:pt idx="0">
                  <c:v>Criminal Law Section</c:v>
                </c:pt>
              </c:strCache>
            </c:strRef>
          </c:tx>
          <c:invertIfNegative val="0"/>
          <c:cat>
            <c:strRef>
              <c:f>Sheet1!$B$1</c:f>
              <c:strCache>
                <c:ptCount val="1"/>
                <c:pt idx="0">
                  <c:v>Count</c:v>
                </c:pt>
              </c:strCache>
            </c:strRef>
          </c:cat>
          <c:val>
            <c:numRef>
              <c:f>Sheet1!$B$4</c:f>
              <c:numCache>
                <c:formatCode>General</c:formatCode>
                <c:ptCount val="1"/>
                <c:pt idx="0">
                  <c:v>28</c:v>
                </c:pt>
              </c:numCache>
            </c:numRef>
          </c:val>
        </c:ser>
        <c:dLbls>
          <c:showLegendKey val="0"/>
          <c:showVal val="0"/>
          <c:showCatName val="0"/>
          <c:showSerName val="0"/>
          <c:showPercent val="0"/>
          <c:showBubbleSize val="0"/>
        </c:dLbls>
        <c:gapWidth val="107"/>
        <c:overlap val="-52"/>
        <c:axId val="61654528"/>
        <c:axId val="61656448"/>
      </c:barChart>
      <c:catAx>
        <c:axId val="61654528"/>
        <c:scaling>
          <c:orientation val="minMax"/>
        </c:scaling>
        <c:delete val="1"/>
        <c:axPos val="b"/>
        <c:majorTickMark val="out"/>
        <c:minorTickMark val="none"/>
        <c:tickLblPos val="nextTo"/>
        <c:crossAx val="61656448"/>
        <c:crosses val="autoZero"/>
        <c:auto val="1"/>
        <c:lblAlgn val="ctr"/>
        <c:lblOffset val="100"/>
        <c:noMultiLvlLbl val="0"/>
      </c:catAx>
      <c:valAx>
        <c:axId val="61656448"/>
        <c:scaling>
          <c:orientation val="minMax"/>
        </c:scaling>
        <c:delete val="0"/>
        <c:axPos val="l"/>
        <c:majorGridlines/>
        <c:numFmt formatCode="General" sourceLinked="1"/>
        <c:majorTickMark val="out"/>
        <c:minorTickMark val="none"/>
        <c:tickLblPos val="nextTo"/>
        <c:txPr>
          <a:bodyPr/>
          <a:lstStyle/>
          <a:p>
            <a:pPr>
              <a:defRPr sz="1600" b="1"/>
            </a:pPr>
            <a:endParaRPr lang="en-US"/>
          </a:p>
        </c:txPr>
        <c:crossAx val="61654528"/>
        <c:crosses val="autoZero"/>
        <c:crossBetween val="between"/>
      </c:valAx>
    </c:plotArea>
    <c:legend>
      <c:legendPos val="r"/>
      <c:layout>
        <c:manualLayout>
          <c:xMode val="edge"/>
          <c:yMode val="edge"/>
          <c:x val="0.59677950523631373"/>
          <c:y val="0.18101797701696581"/>
          <c:w val="0.39242708643477586"/>
          <c:h val="0.43227276749635529"/>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Dallas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Dallas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Dallas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83935555"/>
              </p:ext>
            </p:extLst>
          </p:nvPr>
        </p:nvGraphicFramePr>
        <p:xfrm>
          <a:off x="350321" y="2057399"/>
          <a:ext cx="7724900" cy="42602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Dallas </a:t>
            </a:r>
            <a:r>
              <a:rPr lang="en-US" sz="3600" b="1" dirty="0" smtClean="0"/>
              <a:t>Chapter Membership</a:t>
            </a:r>
            <a:endParaRPr lang="en-US" sz="3600" dirty="0"/>
          </a:p>
        </p:txBody>
      </p:sp>
      <p:sp>
        <p:nvSpPr>
          <p:cNvPr id="11" name="TextBox 10"/>
          <p:cNvSpPr txBox="1"/>
          <p:nvPr/>
        </p:nvSpPr>
        <p:spPr>
          <a:xfrm>
            <a:off x="690880" y="5279115"/>
            <a:ext cx="7465075" cy="646331"/>
          </a:xfrm>
          <a:prstGeom prst="rect">
            <a:avLst/>
          </a:prstGeom>
          <a:noFill/>
        </p:spPr>
        <p:txBody>
          <a:bodyPr wrap="square" numCol="1" rtlCol="0">
            <a:spAutoFit/>
          </a:bodyPr>
          <a:lstStyle/>
          <a:p>
            <a:pPr algn="ctr" defTabSz="457200"/>
            <a:r>
              <a:rPr lang="en-US" sz="3600" b="1" dirty="0" smtClean="0">
                <a:solidFill>
                  <a:srgbClr val="251977"/>
                </a:solidFill>
              </a:rPr>
              <a:t>169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Dallas-Chapter/dallas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661" y="1334241"/>
            <a:ext cx="37909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Dallas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9621" t="17341" r="12413" b="11945"/>
          <a:stretch/>
        </p:blipFill>
        <p:spPr bwMode="auto">
          <a:xfrm>
            <a:off x="2339440" y="1048611"/>
            <a:ext cx="4194266" cy="515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312</Words>
  <Application>Microsoft Office PowerPoint</Application>
  <PresentationFormat>On-screen Show (4:3)</PresentationFormat>
  <Paragraphs>96</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Dallas Chapter Membership</vt:lpstr>
      <vt:lpstr>Dallas Chapter Membership</vt:lpstr>
      <vt:lpstr>Dallas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2015-09-03T15:15:44Z</dcterms:modified>
</cp:coreProperties>
</file>