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District%20of%20Columbia\DC%20x%20S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45528576"/>
        <c:axId val="45530112"/>
      </c:lineChart>
      <c:catAx>
        <c:axId val="4552857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45530112"/>
        <c:crosses val="autoZero"/>
        <c:auto val="1"/>
        <c:lblAlgn val="ctr"/>
        <c:lblOffset val="100"/>
        <c:noMultiLvlLbl val="0"/>
      </c:catAx>
      <c:valAx>
        <c:axId val="4553011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4552857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Federal Career Service Division</c:v>
                </c:pt>
              </c:strCache>
            </c:strRef>
          </c:tx>
          <c:invertIfNegative val="0"/>
          <c:cat>
            <c:strRef>
              <c:f>Sheet1!$B$1</c:f>
              <c:strCache>
                <c:ptCount val="1"/>
                <c:pt idx="0">
                  <c:v>Count</c:v>
                </c:pt>
              </c:strCache>
            </c:strRef>
          </c:cat>
          <c:val>
            <c:numRef>
              <c:f>Sheet1!$B$2</c:f>
              <c:numCache>
                <c:formatCode>General</c:formatCode>
                <c:ptCount val="1"/>
                <c:pt idx="0">
                  <c:v>141</c:v>
                </c:pt>
              </c:numCache>
            </c:numRef>
          </c:val>
        </c:ser>
        <c:ser>
          <c:idx val="1"/>
          <c:order val="1"/>
          <c:tx>
            <c:strRef>
              <c:f>Sheet1!$A$3</c:f>
              <c:strCache>
                <c:ptCount val="1"/>
                <c:pt idx="0">
                  <c:v>Taxation Section</c:v>
                </c:pt>
              </c:strCache>
            </c:strRef>
          </c:tx>
          <c:invertIfNegative val="0"/>
          <c:cat>
            <c:strRef>
              <c:f>Sheet1!$B$1</c:f>
              <c:strCache>
                <c:ptCount val="1"/>
                <c:pt idx="0">
                  <c:v>Count</c:v>
                </c:pt>
              </c:strCache>
            </c:strRef>
          </c:cat>
          <c:val>
            <c:numRef>
              <c:f>Sheet1!$B$3</c:f>
              <c:numCache>
                <c:formatCode>General</c:formatCode>
                <c:ptCount val="1"/>
                <c:pt idx="0">
                  <c:v>122</c:v>
                </c:pt>
              </c:numCache>
            </c:numRef>
          </c:val>
        </c:ser>
        <c:ser>
          <c:idx val="2"/>
          <c:order val="2"/>
          <c:tx>
            <c:strRef>
              <c:f>Sheet1!$A$4</c:f>
              <c:strCache>
                <c:ptCount val="1"/>
                <c:pt idx="0">
                  <c:v>Younger Lawyers Division</c:v>
                </c:pt>
              </c:strCache>
            </c:strRef>
          </c:tx>
          <c:invertIfNegative val="0"/>
          <c:cat>
            <c:strRef>
              <c:f>Sheet1!$B$1</c:f>
              <c:strCache>
                <c:ptCount val="1"/>
                <c:pt idx="0">
                  <c:v>Count</c:v>
                </c:pt>
              </c:strCache>
            </c:strRef>
          </c:cat>
          <c:val>
            <c:numRef>
              <c:f>Sheet1!$B$4</c:f>
              <c:numCache>
                <c:formatCode>General</c:formatCode>
                <c:ptCount val="1"/>
                <c:pt idx="0">
                  <c:v>102</c:v>
                </c:pt>
              </c:numCache>
            </c:numRef>
          </c:val>
        </c:ser>
        <c:ser>
          <c:idx val="3"/>
          <c:order val="3"/>
          <c:tx>
            <c:strRef>
              <c:f>Sheet1!$A$5</c:f>
              <c:strCache>
                <c:ptCount val="1"/>
                <c:pt idx="0">
                  <c:v>Financial Institutions and the Economy Section</c:v>
                </c:pt>
              </c:strCache>
            </c:strRef>
          </c:tx>
          <c:invertIfNegative val="0"/>
          <c:cat>
            <c:strRef>
              <c:f>Sheet1!$B$1</c:f>
              <c:strCache>
                <c:ptCount val="1"/>
                <c:pt idx="0">
                  <c:v>Count</c:v>
                </c:pt>
              </c:strCache>
            </c:strRef>
          </c:cat>
          <c:val>
            <c:numRef>
              <c:f>Sheet1!$B$5</c:f>
              <c:numCache>
                <c:formatCode>General</c:formatCode>
                <c:ptCount val="1"/>
                <c:pt idx="0">
                  <c:v>86</c:v>
                </c:pt>
              </c:numCache>
            </c:numRef>
          </c:val>
        </c:ser>
        <c:ser>
          <c:idx val="4"/>
          <c:order val="4"/>
          <c:tx>
            <c:strRef>
              <c:f>Sheet1!$A$6</c:f>
              <c:strCache>
                <c:ptCount val="1"/>
                <c:pt idx="0">
                  <c:v>Federal Litigation Section</c:v>
                </c:pt>
              </c:strCache>
            </c:strRef>
          </c:tx>
          <c:invertIfNegative val="0"/>
          <c:cat>
            <c:strRef>
              <c:f>Sheet1!$B$1</c:f>
              <c:strCache>
                <c:ptCount val="1"/>
                <c:pt idx="0">
                  <c:v>Count</c:v>
                </c:pt>
              </c:strCache>
            </c:strRef>
          </c:cat>
          <c:val>
            <c:numRef>
              <c:f>Sheet1!$B$6</c:f>
              <c:numCache>
                <c:formatCode>General</c:formatCode>
                <c:ptCount val="1"/>
                <c:pt idx="0">
                  <c:v>78</c:v>
                </c:pt>
              </c:numCache>
            </c:numRef>
          </c:val>
        </c:ser>
        <c:dLbls>
          <c:showLegendKey val="0"/>
          <c:showVal val="0"/>
          <c:showCatName val="0"/>
          <c:showSerName val="0"/>
          <c:showPercent val="0"/>
          <c:showBubbleSize val="0"/>
        </c:dLbls>
        <c:gapWidth val="150"/>
        <c:overlap val="-50"/>
        <c:axId val="24101632"/>
        <c:axId val="35017472"/>
      </c:barChart>
      <c:catAx>
        <c:axId val="24101632"/>
        <c:scaling>
          <c:orientation val="minMax"/>
        </c:scaling>
        <c:delete val="1"/>
        <c:axPos val="b"/>
        <c:majorTickMark val="out"/>
        <c:minorTickMark val="none"/>
        <c:tickLblPos val="nextTo"/>
        <c:crossAx val="35017472"/>
        <c:crosses val="autoZero"/>
        <c:auto val="1"/>
        <c:lblAlgn val="ctr"/>
        <c:lblOffset val="100"/>
        <c:noMultiLvlLbl val="0"/>
      </c:catAx>
      <c:valAx>
        <c:axId val="35017472"/>
        <c:scaling>
          <c:orientation val="minMax"/>
        </c:scaling>
        <c:delete val="0"/>
        <c:axPos val="l"/>
        <c:majorGridlines/>
        <c:numFmt formatCode="General" sourceLinked="1"/>
        <c:majorTickMark val="out"/>
        <c:minorTickMark val="none"/>
        <c:tickLblPos val="nextTo"/>
        <c:txPr>
          <a:bodyPr/>
          <a:lstStyle/>
          <a:p>
            <a:pPr>
              <a:defRPr sz="1300" b="1"/>
            </a:pPr>
            <a:endParaRPr lang="en-US"/>
          </a:p>
        </c:txPr>
        <c:crossAx val="24101632"/>
        <c:crosses val="autoZero"/>
        <c:crossBetween val="between"/>
      </c:valAx>
    </c:plotArea>
    <c:legend>
      <c:legendPos val="r"/>
      <c:layout>
        <c:manualLayout>
          <c:xMode val="edge"/>
          <c:yMode val="edge"/>
          <c:x val="0.65016774247126574"/>
          <c:y val="0"/>
          <c:w val="0.33802606318111245"/>
          <c:h val="0.8799351869801037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District of Columbia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District of Columbia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District of Columbia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41400345"/>
              </p:ext>
            </p:extLst>
          </p:nvPr>
        </p:nvGraphicFramePr>
        <p:xfrm>
          <a:off x="445325" y="2051595"/>
          <a:ext cx="7119258" cy="4286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District of Columbia Chapter </a:t>
            </a:r>
            <a:r>
              <a:rPr lang="en-US" sz="3600" b="1" dirty="0" smtClean="0"/>
              <a:t>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677</a:t>
            </a:r>
            <a:r>
              <a:rPr lang="en-US" sz="3600" b="1" dirty="0" smtClean="0">
                <a:solidFill>
                  <a:srgbClr val="251977"/>
                </a:solidFill>
              </a:rPr>
              <a:t> </a:t>
            </a:r>
            <a:r>
              <a:rPr lang="en-US" sz="3600" b="1" dirty="0" smtClean="0">
                <a:solidFill>
                  <a:srgbClr val="251977"/>
                </a:solidFill>
              </a:rPr>
              <a:t>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2742" y="1353785"/>
            <a:ext cx="3047410" cy="3772039"/>
          </a:xfrm>
          <a:prstGeom prst="rect">
            <a:avLst/>
          </a:prstGeom>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6919"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025574" y="1411194"/>
            <a:ext cx="7008001" cy="4524315"/>
          </a:xfrm>
          <a:prstGeom prst="rect">
            <a:avLst/>
          </a:prstGeom>
          <a:noFill/>
        </p:spPr>
        <p:txBody>
          <a:bodyPr wrap="square" rtlCol="0">
            <a:spAutoFit/>
          </a:bodyPr>
          <a:lstStyle/>
          <a:p>
            <a:pPr algn="ctr"/>
            <a:r>
              <a:rPr lang="en-US" sz="3200" b="1" dirty="0" smtClean="0">
                <a:solidFill>
                  <a:srgbClr val="000092"/>
                </a:solidFill>
              </a:rPr>
              <a:t>2015 </a:t>
            </a:r>
            <a:r>
              <a:rPr lang="en-US" sz="3200" b="1" dirty="0" smtClean="0">
                <a:solidFill>
                  <a:srgbClr val="000092"/>
                </a:solidFill>
              </a:rPr>
              <a:t>Chapter Activity </a:t>
            </a:r>
            <a:r>
              <a:rPr lang="en-US" sz="3200" b="1" dirty="0" smtClean="0">
                <a:solidFill>
                  <a:srgbClr val="000092"/>
                </a:solidFill>
              </a:rPr>
              <a:t/>
            </a:r>
            <a:br>
              <a:rPr lang="en-US" sz="3200" b="1" dirty="0" smtClean="0">
                <a:solidFill>
                  <a:srgbClr val="000092"/>
                </a:solidFill>
              </a:rPr>
            </a:br>
            <a:r>
              <a:rPr lang="en-US" sz="3200" b="1" dirty="0" smtClean="0">
                <a:solidFill>
                  <a:srgbClr val="000092"/>
                </a:solidFill>
              </a:rPr>
              <a:t>Presidential Achievement Award</a:t>
            </a:r>
            <a:endParaRPr lang="en-US" sz="3200" b="1" dirty="0" smtClean="0">
              <a:solidFill>
                <a:srgbClr val="000092"/>
              </a:solidFill>
            </a:endParaRPr>
          </a:p>
          <a:p>
            <a:pPr algn="ctr"/>
            <a:endParaRPr lang="en-US" sz="3200" b="1" dirty="0" smtClean="0">
              <a:solidFill>
                <a:srgbClr val="000092"/>
              </a:solidFill>
            </a:endParaRPr>
          </a:p>
          <a:p>
            <a:pPr algn="ctr"/>
            <a:r>
              <a:rPr lang="en-US" sz="3200" b="1" dirty="0">
                <a:solidFill>
                  <a:srgbClr val="FF0000"/>
                </a:solidFill>
              </a:rPr>
              <a:t>2014 Chapter Activity </a:t>
            </a:r>
          </a:p>
          <a:p>
            <a:pPr algn="ctr"/>
            <a:r>
              <a:rPr lang="en-US" sz="3200" b="1" dirty="0">
                <a:solidFill>
                  <a:srgbClr val="FF0000"/>
                </a:solidFill>
              </a:rPr>
              <a:t>Presidential Achievement Award</a:t>
            </a:r>
          </a:p>
          <a:p>
            <a:pPr algn="ctr"/>
            <a:endParaRPr lang="en-US" sz="3200" b="1" dirty="0">
              <a:solidFill>
                <a:srgbClr val="FF0000"/>
              </a:solidFill>
            </a:endParaRPr>
          </a:p>
          <a:p>
            <a:pPr algn="ctr"/>
            <a:r>
              <a:rPr lang="en-US" sz="3200" b="1" dirty="0">
                <a:solidFill>
                  <a:srgbClr val="FF0000"/>
                </a:solidFill>
              </a:rPr>
              <a:t>2014 Meritorious Newsletter </a:t>
            </a:r>
            <a:r>
              <a:rPr lang="en-US" sz="3200" b="1" dirty="0" smtClean="0">
                <a:solidFill>
                  <a:srgbClr val="FF0000"/>
                </a:solidFill>
              </a:rPr>
              <a:t>Recognition Award</a:t>
            </a:r>
            <a:endParaRPr lang="en-US" sz="3200" b="1" dirty="0">
              <a:solidFill>
                <a:srgbClr val="FF0000"/>
              </a:solidFill>
            </a:endParaRPr>
          </a:p>
          <a:p>
            <a:pPr algn="ctr"/>
            <a:endParaRPr lang="en-US" sz="32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District of Columbia Chapter </a:t>
            </a:r>
            <a:r>
              <a:rPr lang="en-US" sz="3600" b="1" dirty="0" smtClean="0">
                <a:solidFill>
                  <a:prstClr val="black"/>
                </a:solidFill>
              </a:rPr>
              <a:t>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2684" t="31408" r="9654" b="11959"/>
          <a:stretch/>
        </p:blipFill>
        <p:spPr bwMode="auto">
          <a:xfrm>
            <a:off x="405873" y="1317255"/>
            <a:ext cx="6968704" cy="445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1358</TotalTime>
  <Words>329</Words>
  <Application>Microsoft Office PowerPoint</Application>
  <PresentationFormat>On-screen Show (4:3)</PresentationFormat>
  <Paragraphs>107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District of Columbia Chapter Membership</vt:lpstr>
      <vt:lpstr>District of Columbia Chapter Membership</vt:lpstr>
      <vt:lpstr>FBA Award Recipient</vt:lpstr>
      <vt:lpstr>District of Columbia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2015-08-27T20:27:35Z</dcterms:modified>
</cp:coreProperties>
</file>