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60" r:id="rId3"/>
    <p:sldId id="266" r:id="rId4"/>
    <p:sldId id="277" r:id="rId5"/>
    <p:sldId id="279" r:id="rId6"/>
    <p:sldId id="276" r:id="rId7"/>
    <p:sldId id="264" r:id="rId8"/>
    <p:sldId id="265" r:id="rId9"/>
    <p:sldId id="261" r:id="rId10"/>
    <p:sldId id="262" r:id="rId11"/>
    <p:sldId id="263" r:id="rId12"/>
    <p:sldId id="267" r:id="rId13"/>
    <p:sldId id="268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487" y="5347029"/>
            <a:ext cx="10515600" cy="1325563"/>
          </a:xfrm>
        </p:spPr>
        <p:txBody>
          <a:bodyPr/>
          <a:lstStyle/>
          <a:p>
            <a:r>
              <a:rPr lang="en-US" dirty="0"/>
              <a:t>July 31-August 4,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" y="1119352"/>
            <a:ext cx="12164717" cy="40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11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7103"/>
            <a:ext cx="10515600" cy="823585"/>
          </a:xfrm>
        </p:spPr>
        <p:txBody>
          <a:bodyPr>
            <a:noAutofit/>
          </a:bodyPr>
          <a:lstStyle/>
          <a:p>
            <a:r>
              <a:rPr lang="en-US" sz="8000" dirty="0"/>
              <a:t>Leadership Modules: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4800" dirty="0"/>
              <a:t>What is leadership?</a:t>
            </a:r>
          </a:p>
          <a:p>
            <a:pPr lvl="0"/>
            <a:r>
              <a:rPr lang="en-US" sz="4800" dirty="0"/>
              <a:t>Communication skills</a:t>
            </a:r>
          </a:p>
          <a:p>
            <a:pPr lvl="0"/>
            <a:r>
              <a:rPr lang="en-US" sz="4800" dirty="0"/>
              <a:t>Public speaking</a:t>
            </a:r>
          </a:p>
          <a:p>
            <a:pPr lvl="0"/>
            <a:r>
              <a:rPr lang="en-US" sz="4800" dirty="0"/>
              <a:t>Conducting meetings / creating agenda</a:t>
            </a:r>
          </a:p>
          <a:p>
            <a:pPr lvl="0"/>
            <a:r>
              <a:rPr lang="en-US" sz="4800" dirty="0"/>
              <a:t>Serving on a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6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29255"/>
            <a:ext cx="10233800" cy="4647708"/>
          </a:xfrm>
        </p:spPr>
        <p:txBody>
          <a:bodyPr>
            <a:noAutofit/>
          </a:bodyPr>
          <a:lstStyle/>
          <a:p>
            <a:r>
              <a:rPr lang="en-US" sz="3600" dirty="0"/>
              <a:t>Goal of </a:t>
            </a:r>
            <a:r>
              <a:rPr lang="en-US" sz="3600" i="1" dirty="0"/>
              <a:t>minimum</a:t>
            </a:r>
            <a:r>
              <a:rPr lang="en-US" sz="3600" dirty="0"/>
              <a:t> of 15 students (at least 10% of total attendance) chosen from disadvantaged backgrounds </a:t>
            </a:r>
          </a:p>
          <a:p>
            <a:r>
              <a:rPr lang="en-US" sz="3600" dirty="0"/>
              <a:t>Cost: approximately $9,000.  </a:t>
            </a:r>
          </a:p>
          <a:p>
            <a:r>
              <a:rPr lang="en-US" sz="3600" dirty="0"/>
              <a:t>Grant has been applied for from Foundation of the FBA. </a:t>
            </a:r>
          </a:p>
          <a:p>
            <a:r>
              <a:rPr lang="en-US" sz="3600" dirty="0"/>
              <a:t>District Court  (via Bench and Bar fund) has committed to match or exceed scholarship funding from the FBA </a:t>
            </a:r>
          </a:p>
        </p:txBody>
      </p:sp>
    </p:spTree>
    <p:extLst>
      <p:ext uri="{BB962C8B-B14F-4D97-AF65-F5344CB8AC3E}">
        <p14:creationId xmlns:p14="http://schemas.microsoft.com/office/powerpoint/2010/main" val="210780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Unconditional commitment to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355834"/>
            <a:ext cx="10233800" cy="4821129"/>
          </a:xfrm>
        </p:spPr>
        <p:txBody>
          <a:bodyPr>
            <a:noAutofit/>
          </a:bodyPr>
          <a:lstStyle/>
          <a:p>
            <a:r>
              <a:rPr lang="en-US" sz="3600" dirty="0"/>
              <a:t>“Overnight” template could be replicated at any college or university that has the capacity to sponsor youth summer camps</a:t>
            </a:r>
          </a:p>
          <a:p>
            <a:r>
              <a:rPr lang="en-US" sz="3600" dirty="0"/>
              <a:t>A “day camp” variation could be replicated at any law school</a:t>
            </a:r>
          </a:p>
          <a:p>
            <a:r>
              <a:rPr lang="en-US" sz="3600" dirty="0"/>
              <a:t>Shorter but similar curriculum (2-3 days) could be implemented by way of a joint effort with an energetic chapter and a cooperative district court</a:t>
            </a:r>
          </a:p>
          <a:p>
            <a:r>
              <a:rPr lang="en-US" sz="3600" dirty="0"/>
              <a:t>Observers are welcome  at BYU with modest advance notice</a:t>
            </a:r>
          </a:p>
        </p:txBody>
      </p:sp>
    </p:spTree>
    <p:extLst>
      <p:ext uri="{BB962C8B-B14F-4D97-AF65-F5344CB8AC3E}">
        <p14:creationId xmlns:p14="http://schemas.microsoft.com/office/powerpoint/2010/main" val="144740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Unconditional commitment to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BEST OF ALL:  </a:t>
            </a:r>
          </a:p>
          <a:p>
            <a:r>
              <a:rPr lang="en-US" sz="3600" dirty="0"/>
              <a:t>All curriculum materials of the AO are freely shared</a:t>
            </a:r>
          </a:p>
          <a:p>
            <a:r>
              <a:rPr lang="en-US" sz="3600" dirty="0"/>
              <a:t>All materials and outlines from BYU Camp will be freely shared</a:t>
            </a:r>
          </a:p>
          <a:p>
            <a:r>
              <a:rPr lang="en-US" sz="3600" dirty="0"/>
              <a:t>BYU’s Continuing Education group will freely share economic concepts and administrative suggestions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2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100" y="5347028"/>
            <a:ext cx="10515600" cy="1325563"/>
          </a:xfrm>
        </p:spPr>
        <p:txBody>
          <a:bodyPr/>
          <a:lstStyle/>
          <a:p>
            <a:r>
              <a:rPr lang="en-US" dirty="0"/>
              <a:t>http://civicsleadership.ce.byu.edu/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677"/>
            <a:ext cx="7252138" cy="5180099"/>
          </a:xfrm>
        </p:spPr>
      </p:pic>
    </p:spTree>
    <p:extLst>
      <p:ext uri="{BB962C8B-B14F-4D97-AF65-F5344CB8AC3E}">
        <p14:creationId xmlns:p14="http://schemas.microsoft.com/office/powerpoint/2010/main" val="118350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08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0778"/>
            <a:ext cx="10515600" cy="1277663"/>
          </a:xfrm>
        </p:spPr>
        <p:txBody>
          <a:bodyPr>
            <a:noAutofit/>
          </a:bodyPr>
          <a:lstStyle/>
          <a:p>
            <a:r>
              <a:rPr lang="en-US" sz="3600" b="1" dirty="0"/>
              <a:t>A camp seeking to build the next generation </a:t>
            </a:r>
            <a:br>
              <a:rPr lang="en-US" sz="3600" b="1" dirty="0"/>
            </a:br>
            <a:r>
              <a:rPr lang="en-US" sz="3600" b="1" dirty="0"/>
              <a:t>of civic-minded leaders!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AutoShape 4" descr="imag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120000" y="1560786"/>
            <a:ext cx="10233800" cy="59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/>
              <a:t>A joint effort involving the FBA, Utah District Court, the Administrative Office of the Courts, and BYU Law School</a:t>
            </a:r>
          </a:p>
          <a:p>
            <a:r>
              <a:rPr lang="en-US" sz="3600" dirty="0"/>
              <a:t>A five day, overnight camp on the BYU campus in Provo, Utah, for high school students from around the country</a:t>
            </a:r>
          </a:p>
          <a:p>
            <a:r>
              <a:rPr lang="en-US" sz="3600" dirty="0"/>
              <a:t>Classes, interactive participation, moot court, and social activities</a:t>
            </a:r>
          </a:p>
          <a:p>
            <a:r>
              <a:rPr lang="en-US" sz="3600" dirty="0"/>
              <a:t>Cost:  $575 per student, all inclusive except for travel</a:t>
            </a:r>
          </a:p>
        </p:txBody>
      </p:sp>
    </p:spTree>
    <p:extLst>
      <p:ext uri="{BB962C8B-B14F-4D97-AF65-F5344CB8AC3E}">
        <p14:creationId xmlns:p14="http://schemas.microsoft.com/office/powerpoint/2010/main" val="324801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/>
              <a:t>Combined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198178"/>
            <a:ext cx="10233800" cy="565982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University</a:t>
            </a:r>
          </a:p>
          <a:p>
            <a:pPr lvl="1"/>
            <a:r>
              <a:rPr lang="en-US" dirty="0"/>
              <a:t>Registration, housing, meals, administrative support, social activities, supervision</a:t>
            </a:r>
          </a:p>
          <a:p>
            <a:r>
              <a:rPr lang="en-US" b="1" dirty="0"/>
              <a:t>Law School</a:t>
            </a:r>
          </a:p>
          <a:p>
            <a:pPr lvl="1"/>
            <a:r>
              <a:rPr lang="en-US" dirty="0"/>
              <a:t>Camp directors, general oversight, classroom instruction by law professors, law student mentors (all will sign up with FBA law student division)</a:t>
            </a:r>
          </a:p>
          <a:p>
            <a:r>
              <a:rPr lang="en-US" b="1" dirty="0"/>
              <a:t>FBA</a:t>
            </a:r>
          </a:p>
          <a:p>
            <a:pPr lvl="1"/>
            <a:r>
              <a:rPr lang="en-US" dirty="0"/>
              <a:t>Support at all levels, Utah chapter members will help present some topics and help host luncheon at courthouse, FBA Pres. Judge Newman will speak, application for financial support</a:t>
            </a:r>
          </a:p>
          <a:p>
            <a:r>
              <a:rPr lang="en-US" b="1" dirty="0"/>
              <a:t>Administrative Office of the U.S. Courts (AO)</a:t>
            </a:r>
          </a:p>
          <a:p>
            <a:pPr lvl="1"/>
            <a:r>
              <a:rPr lang="en-US" dirty="0"/>
              <a:t>Assisted with developing curriculum and given permission for use of curriculum resources</a:t>
            </a:r>
          </a:p>
          <a:p>
            <a:r>
              <a:rPr lang="en-US" b="1" dirty="0"/>
              <a:t>U.S. District Court for District of Utah</a:t>
            </a:r>
          </a:p>
          <a:p>
            <a:pPr lvl="1"/>
            <a:r>
              <a:rPr lang="en-US" dirty="0"/>
              <a:t>Host the camp for a full day, Judges will speak and mingle with students, scholarship support</a:t>
            </a:r>
          </a:p>
        </p:txBody>
      </p:sp>
    </p:spTree>
    <p:extLst>
      <p:ext uri="{BB962C8B-B14F-4D97-AF65-F5344CB8AC3E}">
        <p14:creationId xmlns:p14="http://schemas.microsoft.com/office/powerpoint/2010/main" val="255669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 Educational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Rebecca Fanning, National Outreach Manager for the Federal Courts</a:t>
            </a:r>
          </a:p>
          <a:p>
            <a:r>
              <a:rPr lang="en-US" dirty="0"/>
              <a:t>http://www.uscourts.gov/about-federal-courts/educational-resources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3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75" y="365125"/>
            <a:ext cx="10746525" cy="606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3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far, applicants from 16 States: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1310" y="1825625"/>
            <a:ext cx="3543906" cy="4351338"/>
          </a:xfrm>
        </p:spPr>
        <p:txBody>
          <a:bodyPr/>
          <a:lstStyle/>
          <a:p>
            <a:r>
              <a:rPr lang="en-US" dirty="0"/>
              <a:t>AL</a:t>
            </a:r>
          </a:p>
          <a:p>
            <a:r>
              <a:rPr lang="en-US" dirty="0"/>
              <a:t>AZ</a:t>
            </a:r>
          </a:p>
          <a:p>
            <a:r>
              <a:rPr lang="en-US" dirty="0"/>
              <a:t>CA</a:t>
            </a:r>
          </a:p>
          <a:p>
            <a:r>
              <a:rPr lang="en-US" dirty="0"/>
              <a:t>CO</a:t>
            </a:r>
          </a:p>
          <a:p>
            <a:r>
              <a:rPr lang="en-US" dirty="0"/>
              <a:t>ID</a:t>
            </a:r>
          </a:p>
          <a:p>
            <a:r>
              <a:rPr lang="en-US" dirty="0"/>
              <a:t>KS</a:t>
            </a:r>
          </a:p>
          <a:p>
            <a:r>
              <a:rPr lang="en-US" dirty="0"/>
              <a:t>MD</a:t>
            </a:r>
          </a:p>
          <a:p>
            <a:r>
              <a:rPr lang="en-US" dirty="0"/>
              <a:t>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3643967" cy="4351338"/>
          </a:xfrm>
        </p:spPr>
        <p:txBody>
          <a:bodyPr/>
          <a:lstStyle/>
          <a:p>
            <a:r>
              <a:rPr lang="en-US" dirty="0"/>
              <a:t>NC</a:t>
            </a:r>
          </a:p>
          <a:p>
            <a:r>
              <a:rPr lang="en-US" dirty="0"/>
              <a:t>NE</a:t>
            </a:r>
          </a:p>
          <a:p>
            <a:r>
              <a:rPr lang="en-US" dirty="0"/>
              <a:t>NM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TX</a:t>
            </a:r>
          </a:p>
          <a:p>
            <a:r>
              <a:rPr lang="en-US" dirty="0"/>
              <a:t>UT</a:t>
            </a:r>
          </a:p>
          <a:p>
            <a:r>
              <a:rPr lang="en-US" dirty="0"/>
              <a:t>VA</a:t>
            </a:r>
          </a:p>
          <a:p>
            <a:r>
              <a:rPr lang="en-US" dirty="0"/>
              <a:t>WA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3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Wednesday:  A Day at the Courthouse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day program</a:t>
            </a:r>
          </a:p>
          <a:p>
            <a:r>
              <a:rPr lang="en-US" dirty="0"/>
              <a:t>Meet and hear from Judges</a:t>
            </a:r>
          </a:p>
          <a:p>
            <a:r>
              <a:rPr lang="en-US" dirty="0"/>
              <a:t>Tour  of courthouse hosted by Clerk of Court</a:t>
            </a:r>
          </a:p>
          <a:p>
            <a:r>
              <a:rPr lang="en-US" dirty="0"/>
              <a:t>Observe court proceedings</a:t>
            </a:r>
          </a:p>
          <a:p>
            <a:r>
              <a:rPr lang="en-US" dirty="0"/>
              <a:t>Interactive role play using simulation of </a:t>
            </a:r>
            <a:r>
              <a:rPr lang="en-US" i="1" dirty="0"/>
              <a:t>Carey v. </a:t>
            </a:r>
            <a:r>
              <a:rPr lang="en-US" i="1" dirty="0" err="1"/>
              <a:t>Musladin</a:t>
            </a:r>
            <a:r>
              <a:rPr lang="en-US" dirty="0"/>
              <a:t>, based on materials from Administrative Office of the Courts.</a:t>
            </a:r>
          </a:p>
          <a:p>
            <a:r>
              <a:rPr lang="en-US" dirty="0"/>
              <a:t>Luncheon with attorneys from the Utah chapter of the FBA  </a:t>
            </a:r>
          </a:p>
        </p:txBody>
      </p:sp>
    </p:spTree>
    <p:extLst>
      <p:ext uri="{BB962C8B-B14F-4D97-AF65-F5344CB8AC3E}">
        <p14:creationId xmlns:p14="http://schemas.microsoft.com/office/powerpoint/2010/main" val="240598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/>
              <a:t>Topics for Judges / Day at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245476"/>
            <a:ext cx="10233800" cy="493148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Role of Courts </a:t>
            </a:r>
          </a:p>
          <a:p>
            <a:pPr lvl="1"/>
            <a:r>
              <a:rPr lang="en-US" dirty="0"/>
              <a:t>Rule of Law / Equal Justice under Law</a:t>
            </a:r>
          </a:p>
          <a:p>
            <a:pPr lvl="1"/>
            <a:r>
              <a:rPr lang="en-US" dirty="0"/>
              <a:t>Trial v. Appellate </a:t>
            </a:r>
          </a:p>
          <a:p>
            <a:pPr lvl="1"/>
            <a:r>
              <a:rPr lang="en-US" dirty="0"/>
              <a:t>Civil v. Criminal </a:t>
            </a:r>
          </a:p>
          <a:p>
            <a:pPr lvl="1"/>
            <a:r>
              <a:rPr lang="en-US" dirty="0"/>
              <a:t>Role of Judge as compared to Jury</a:t>
            </a:r>
          </a:p>
          <a:p>
            <a:pPr lvl="1"/>
            <a:r>
              <a:rPr lang="en-US" dirty="0"/>
              <a:t>Jury Service</a:t>
            </a:r>
          </a:p>
          <a:p>
            <a:pPr lvl="1"/>
            <a:r>
              <a:rPr lang="en-US" dirty="0"/>
              <a:t>Rules of Evidence and Rules of Procedure</a:t>
            </a:r>
          </a:p>
          <a:p>
            <a:pPr lvl="1"/>
            <a:r>
              <a:rPr lang="en-US" dirty="0"/>
              <a:t>Presumption of Innocence and Burden of Proof </a:t>
            </a:r>
          </a:p>
          <a:p>
            <a:pPr lvl="0"/>
            <a:r>
              <a:rPr lang="en-US" dirty="0"/>
              <a:t>Basic concepts of the legal process</a:t>
            </a:r>
          </a:p>
          <a:p>
            <a:pPr lvl="1"/>
            <a:r>
              <a:rPr lang="en-US" dirty="0"/>
              <a:t>How does one become a judge?</a:t>
            </a:r>
          </a:p>
          <a:p>
            <a:pPr lvl="1"/>
            <a:r>
              <a:rPr lang="en-US" dirty="0"/>
              <a:t>Do juries always make the right decision?</a:t>
            </a:r>
          </a:p>
          <a:p>
            <a:pPr lvl="1"/>
            <a:r>
              <a:rPr lang="en-US" dirty="0"/>
              <a:t>Are judges always fair?</a:t>
            </a:r>
          </a:p>
          <a:p>
            <a:pPr lvl="1"/>
            <a:r>
              <a:rPr lang="en-US" dirty="0"/>
              <a:t>What makes a lawyer effective?</a:t>
            </a:r>
          </a:p>
          <a:p>
            <a:pPr lvl="1"/>
            <a:r>
              <a:rPr lang="en-US" dirty="0"/>
              <a:t>Roles of others who are part of the court (clerks, marshal, security, etc.)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Subjects to be covered at the camp: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119352"/>
            <a:ext cx="10233800" cy="550216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Founding History </a:t>
            </a:r>
          </a:p>
          <a:p>
            <a:pPr lvl="1"/>
            <a:r>
              <a:rPr lang="en-US" b="1" dirty="0"/>
              <a:t>Declaration, Constitution, Bill of Rights, Amendments</a:t>
            </a:r>
          </a:p>
          <a:p>
            <a:pPr lvl="0"/>
            <a:r>
              <a:rPr lang="en-US" b="1" dirty="0"/>
              <a:t>Three Branches of Government and intro to Separation of Powers</a:t>
            </a:r>
          </a:p>
          <a:p>
            <a:pPr lvl="0"/>
            <a:r>
              <a:rPr lang="en-US" b="1" dirty="0"/>
              <a:t>Federalism / two court systems</a:t>
            </a:r>
          </a:p>
          <a:p>
            <a:pPr lvl="0"/>
            <a:r>
              <a:rPr lang="en-US" b="1" dirty="0"/>
              <a:t>Rule of law</a:t>
            </a:r>
          </a:p>
          <a:p>
            <a:pPr lvl="0"/>
            <a:r>
              <a:rPr lang="en-US" b="1" dirty="0"/>
              <a:t>Role of federal courts in protecting individual rights </a:t>
            </a:r>
          </a:p>
          <a:p>
            <a:pPr lvl="0"/>
            <a:r>
              <a:rPr lang="en-US" b="1" dirty="0"/>
              <a:t>Due Process and Equal Protection</a:t>
            </a:r>
          </a:p>
          <a:p>
            <a:pPr lvl="0"/>
            <a:r>
              <a:rPr lang="en-US" b="1" dirty="0"/>
              <a:t>Issues re Separation of Powers / Legislative Branch</a:t>
            </a:r>
          </a:p>
          <a:p>
            <a:pPr lvl="0"/>
            <a:r>
              <a:rPr lang="en-US" b="1" dirty="0"/>
              <a:t>Separation of Powers / Judicial Branch / Judicial Independence</a:t>
            </a:r>
          </a:p>
          <a:p>
            <a:pPr lvl="0"/>
            <a:r>
              <a:rPr lang="en-US" b="1" dirty="0"/>
              <a:t>Role of lawyers in a free society (including “To Kill a Mockingbird”)</a:t>
            </a:r>
          </a:p>
          <a:p>
            <a:pPr lvl="0"/>
            <a:r>
              <a:rPr lang="en-US" b="1" dirty="0"/>
              <a:t>Civility and citizenship</a:t>
            </a:r>
          </a:p>
          <a:p>
            <a:pPr lvl="0"/>
            <a:r>
              <a:rPr lang="en-US" b="1" dirty="0"/>
              <a:t>The legal system and legal careers</a:t>
            </a:r>
          </a:p>
          <a:p>
            <a:pPr lvl="0"/>
            <a:r>
              <a:rPr lang="en-US" b="1" dirty="0"/>
              <a:t>Moot Court (Free Speech / Tinker v. Des Moines)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207731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718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Corbel</vt:lpstr>
      <vt:lpstr>Depth</vt:lpstr>
      <vt:lpstr>July 31-August 4, 2017</vt:lpstr>
      <vt:lpstr>A camp seeking to build the next generation  of civic-minded leaders!  </vt:lpstr>
      <vt:lpstr>Combined efforts</vt:lpstr>
      <vt:lpstr>AO Educational Resources</vt:lpstr>
      <vt:lpstr>PowerPoint Presentation</vt:lpstr>
      <vt:lpstr>So far, applicants from 16 States:</vt:lpstr>
      <vt:lpstr>Wednesday:  A Day at the Courthouse</vt:lpstr>
      <vt:lpstr>Topics for Judges / Day at Court</vt:lpstr>
      <vt:lpstr>Subjects to be covered at the camp: </vt:lpstr>
      <vt:lpstr>Leadership Modules: </vt:lpstr>
      <vt:lpstr>Scholarships:</vt:lpstr>
      <vt:lpstr>Unconditional commitment to share</vt:lpstr>
      <vt:lpstr>Unconditional commitment to share</vt:lpstr>
      <vt:lpstr>http://civicsleadership.ce.byu.edu/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Conticelli</dc:creator>
  <cp:lastModifiedBy>Jane Zaretskie</cp:lastModifiedBy>
  <cp:revision>4</cp:revision>
  <dcterms:modified xsi:type="dcterms:W3CDTF">2017-03-15T19:15:39Z</dcterms:modified>
</cp:coreProperties>
</file>