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75" r:id="rId4"/>
    <p:sldId id="276" r:id="rId5"/>
    <p:sldId id="270" r:id="rId6"/>
    <p:sldId id="261" r:id="rId7"/>
    <p:sldId id="277" r:id="rId8"/>
    <p:sldId id="263" r:id="rId9"/>
    <p:sldId id="264" r:id="rId10"/>
    <p:sldId id="265" r:id="rId11"/>
    <p:sldId id="271" r:id="rId12"/>
    <p:sldId id="272" r:id="rId13"/>
    <p:sldId id="266" r:id="rId14"/>
    <p:sldId id="267" r:id="rId15"/>
    <p:sldId id="268" r:id="rId16"/>
    <p:sldId id="26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4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Cincinnati-North%20Kentucky\Cincinnati-NKY%20Sx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16343</c:v>
                </c:pt>
                <c:pt idx="1">
                  <c:v>16411</c:v>
                </c:pt>
                <c:pt idx="2">
                  <c:v>16442</c:v>
                </c:pt>
                <c:pt idx="3">
                  <c:v>16535</c:v>
                </c:pt>
                <c:pt idx="4">
                  <c:v>16588</c:v>
                </c:pt>
                <c:pt idx="5">
                  <c:v>16580</c:v>
                </c:pt>
                <c:pt idx="6">
                  <c:v>16514</c:v>
                </c:pt>
                <c:pt idx="7">
                  <c:v>16520</c:v>
                </c:pt>
                <c:pt idx="8">
                  <c:v>16379</c:v>
                </c:pt>
                <c:pt idx="9">
                  <c:v>16382</c:v>
                </c:pt>
                <c:pt idx="10">
                  <c:v>16301</c:v>
                </c:pt>
                <c:pt idx="11">
                  <c:v>16470</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17264</c:v>
                </c:pt>
              </c:numCache>
            </c:numRef>
          </c:val>
          <c:smooth val="0"/>
        </c:ser>
        <c:dLbls>
          <c:showLegendKey val="0"/>
          <c:showVal val="0"/>
          <c:showCatName val="0"/>
          <c:showSerName val="0"/>
          <c:showPercent val="0"/>
          <c:showBubbleSize val="0"/>
        </c:dLbls>
        <c:marker val="1"/>
        <c:smooth val="0"/>
        <c:axId val="21990016"/>
        <c:axId val="21995904"/>
      </c:lineChart>
      <c:catAx>
        <c:axId val="21990016"/>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1995904"/>
        <c:crosses val="autoZero"/>
        <c:auto val="1"/>
        <c:lblAlgn val="ctr"/>
        <c:lblOffset val="100"/>
        <c:noMultiLvlLbl val="0"/>
      </c:catAx>
      <c:valAx>
        <c:axId val="2199590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1990016"/>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Federal Litigation Section</c:v>
                </c:pt>
              </c:strCache>
            </c:strRef>
          </c:tx>
          <c:spPr>
            <a:scene3d>
              <a:camera prst="orthographicFront"/>
              <a:lightRig rig="threePt" dir="t"/>
            </a:scene3d>
            <a:sp3d prstMaterial="dkEdge"/>
          </c:spPr>
          <c:invertIfNegative val="0"/>
          <c:cat>
            <c:strRef>
              <c:f>Sheet1!$B$1</c:f>
              <c:strCache>
                <c:ptCount val="1"/>
                <c:pt idx="0">
                  <c:v>Count</c:v>
                </c:pt>
              </c:strCache>
            </c:strRef>
          </c:cat>
          <c:val>
            <c:numRef>
              <c:f>Sheet1!$B$2</c:f>
              <c:numCache>
                <c:formatCode>General</c:formatCode>
                <c:ptCount val="1"/>
                <c:pt idx="0">
                  <c:v>30</c:v>
                </c:pt>
              </c:numCache>
            </c:numRef>
          </c:val>
        </c:ser>
        <c:ser>
          <c:idx val="1"/>
          <c:order val="1"/>
          <c:tx>
            <c:strRef>
              <c:f>Sheet1!$A$3</c:f>
              <c:strCache>
                <c:ptCount val="1"/>
                <c:pt idx="0">
                  <c:v>Younger Lawyers Division</c:v>
                </c:pt>
              </c:strCache>
            </c:strRef>
          </c:tx>
          <c:invertIfNegative val="0"/>
          <c:dPt>
            <c:idx val="0"/>
            <c:invertIfNegative val="0"/>
            <c:bubble3D val="0"/>
            <c:spPr>
              <a:ln w="19050"/>
              <a:scene3d>
                <a:camera prst="orthographicFront"/>
                <a:lightRig rig="threePt" dir="t"/>
              </a:scene3d>
              <a:sp3d prstMaterial="dkEdge"/>
            </c:spPr>
          </c:dPt>
          <c:cat>
            <c:strRef>
              <c:f>Sheet1!$B$1</c:f>
              <c:strCache>
                <c:ptCount val="1"/>
                <c:pt idx="0">
                  <c:v>Count</c:v>
                </c:pt>
              </c:strCache>
            </c:strRef>
          </c:cat>
          <c:val>
            <c:numRef>
              <c:f>Sheet1!$B$3</c:f>
              <c:numCache>
                <c:formatCode>General</c:formatCode>
                <c:ptCount val="1"/>
                <c:pt idx="0">
                  <c:v>21</c:v>
                </c:pt>
              </c:numCache>
            </c:numRef>
          </c:val>
        </c:ser>
        <c:ser>
          <c:idx val="2"/>
          <c:order val="2"/>
          <c:tx>
            <c:strRef>
              <c:f>Sheet1!$A$4</c:f>
              <c:strCache>
                <c:ptCount val="1"/>
                <c:pt idx="0">
                  <c:v>Labor and Employment Law Section</c:v>
                </c:pt>
              </c:strCache>
            </c:strRef>
          </c:tx>
          <c:spPr>
            <a:scene3d>
              <a:camera prst="orthographicFront"/>
              <a:lightRig rig="threePt" dir="t"/>
            </a:scene3d>
            <a:sp3d prstMaterial="dkEdge"/>
          </c:spPr>
          <c:invertIfNegative val="0"/>
          <c:cat>
            <c:strRef>
              <c:f>Sheet1!$B$1</c:f>
              <c:strCache>
                <c:ptCount val="1"/>
                <c:pt idx="0">
                  <c:v>Count</c:v>
                </c:pt>
              </c:strCache>
            </c:strRef>
          </c:cat>
          <c:val>
            <c:numRef>
              <c:f>Sheet1!$B$4</c:f>
              <c:numCache>
                <c:formatCode>General</c:formatCode>
                <c:ptCount val="1"/>
                <c:pt idx="0">
                  <c:v>8</c:v>
                </c:pt>
              </c:numCache>
            </c:numRef>
          </c:val>
        </c:ser>
        <c:ser>
          <c:idx val="3"/>
          <c:order val="3"/>
          <c:tx>
            <c:strRef>
              <c:f>Sheet1!$A$5</c:f>
              <c:strCache>
                <c:ptCount val="1"/>
                <c:pt idx="0">
                  <c:v>Federal Career Service Division</c:v>
                </c:pt>
              </c:strCache>
            </c:strRef>
          </c:tx>
          <c:spPr>
            <a:scene3d>
              <a:camera prst="orthographicFront"/>
              <a:lightRig rig="threePt" dir="t"/>
            </a:scene3d>
            <a:sp3d prstMaterial="dkEdge"/>
          </c:spPr>
          <c:invertIfNegative val="0"/>
          <c:cat>
            <c:strRef>
              <c:f>Sheet1!$B$1</c:f>
              <c:strCache>
                <c:ptCount val="1"/>
                <c:pt idx="0">
                  <c:v>Count</c:v>
                </c:pt>
              </c:strCache>
            </c:strRef>
          </c:cat>
          <c:val>
            <c:numRef>
              <c:f>Sheet1!$B$5</c:f>
              <c:numCache>
                <c:formatCode>General</c:formatCode>
                <c:ptCount val="1"/>
                <c:pt idx="0">
                  <c:v>6</c:v>
                </c:pt>
              </c:numCache>
            </c:numRef>
          </c:val>
        </c:ser>
        <c:ser>
          <c:idx val="4"/>
          <c:order val="4"/>
          <c:tx>
            <c:strRef>
              <c:f>Sheet1!$A$6</c:f>
              <c:strCache>
                <c:ptCount val="1"/>
                <c:pt idx="0">
                  <c:v>Intellectual Property Law Section</c:v>
                </c:pt>
              </c:strCache>
            </c:strRef>
          </c:tx>
          <c:spPr>
            <a:scene3d>
              <a:camera prst="orthographicFront"/>
              <a:lightRig rig="threePt" dir="t"/>
            </a:scene3d>
            <a:sp3d prstMaterial="dkEdge"/>
          </c:spPr>
          <c:invertIfNegative val="0"/>
          <c:cat>
            <c:strRef>
              <c:f>Sheet1!$B$1</c:f>
              <c:strCache>
                <c:ptCount val="1"/>
                <c:pt idx="0">
                  <c:v>Count</c:v>
                </c:pt>
              </c:strCache>
            </c:strRef>
          </c:cat>
          <c:val>
            <c:numRef>
              <c:f>Sheet1!$B$6</c:f>
              <c:numCache>
                <c:formatCode>General</c:formatCode>
                <c:ptCount val="1"/>
                <c:pt idx="0">
                  <c:v>6</c:v>
                </c:pt>
              </c:numCache>
            </c:numRef>
          </c:val>
        </c:ser>
        <c:ser>
          <c:idx val="5"/>
          <c:order val="5"/>
          <c:tx>
            <c:strRef>
              <c:f>Sheet1!$A$7</c:f>
              <c:strCache>
                <c:ptCount val="1"/>
                <c:pt idx="0">
                  <c:v>Financial Institutions and the Economy Section</c:v>
                </c:pt>
              </c:strCache>
            </c:strRef>
          </c:tx>
          <c:invertIfNegative val="0"/>
          <c:dPt>
            <c:idx val="0"/>
            <c:invertIfNegative val="0"/>
            <c:bubble3D val="0"/>
            <c:spPr>
              <a:scene3d>
                <a:camera prst="orthographicFront"/>
                <a:lightRig rig="threePt" dir="t"/>
              </a:scene3d>
              <a:sp3d prstMaterial="dkEdge"/>
            </c:spPr>
          </c:dPt>
          <c:cat>
            <c:strRef>
              <c:f>Sheet1!$B$1</c:f>
              <c:strCache>
                <c:ptCount val="1"/>
                <c:pt idx="0">
                  <c:v>Count</c:v>
                </c:pt>
              </c:strCache>
            </c:strRef>
          </c:cat>
          <c:val>
            <c:numRef>
              <c:f>Sheet1!$B$7</c:f>
              <c:numCache>
                <c:formatCode>General</c:formatCode>
                <c:ptCount val="1"/>
                <c:pt idx="0">
                  <c:v>5</c:v>
                </c:pt>
              </c:numCache>
            </c:numRef>
          </c:val>
        </c:ser>
        <c:dLbls>
          <c:showLegendKey val="0"/>
          <c:showVal val="0"/>
          <c:showCatName val="0"/>
          <c:showSerName val="0"/>
          <c:showPercent val="0"/>
          <c:showBubbleSize val="0"/>
        </c:dLbls>
        <c:gapWidth val="150"/>
        <c:overlap val="-28"/>
        <c:axId val="73042560"/>
        <c:axId val="73068928"/>
      </c:barChart>
      <c:catAx>
        <c:axId val="73042560"/>
        <c:scaling>
          <c:orientation val="minMax"/>
        </c:scaling>
        <c:delete val="1"/>
        <c:axPos val="b"/>
        <c:majorTickMark val="out"/>
        <c:minorTickMark val="none"/>
        <c:tickLblPos val="nextTo"/>
        <c:crossAx val="73068928"/>
        <c:crosses val="autoZero"/>
        <c:auto val="1"/>
        <c:lblAlgn val="ctr"/>
        <c:lblOffset val="100"/>
        <c:noMultiLvlLbl val="0"/>
      </c:catAx>
      <c:valAx>
        <c:axId val="73068928"/>
        <c:scaling>
          <c:orientation val="minMax"/>
        </c:scaling>
        <c:delete val="0"/>
        <c:axPos val="l"/>
        <c:majorGridlines/>
        <c:numFmt formatCode="General" sourceLinked="1"/>
        <c:majorTickMark val="out"/>
        <c:minorTickMark val="none"/>
        <c:tickLblPos val="nextTo"/>
        <c:txPr>
          <a:bodyPr/>
          <a:lstStyle/>
          <a:p>
            <a:pPr>
              <a:defRPr sz="1500" b="1"/>
            </a:pPr>
            <a:endParaRPr lang="en-US"/>
          </a:p>
        </c:txPr>
        <c:crossAx val="73042560"/>
        <c:crosses val="autoZero"/>
        <c:crossBetween val="between"/>
      </c:valAx>
    </c:plotArea>
    <c:legend>
      <c:legendPos val="r"/>
      <c:layout>
        <c:manualLayout>
          <c:xMode val="edge"/>
          <c:yMode val="edge"/>
          <c:x val="0.64981273408239704"/>
          <c:y val="9.5090873074827914E-2"/>
          <c:w val="0.35018726591760302"/>
          <c:h val="0.79723963749814297"/>
        </c:manualLayout>
      </c:layout>
      <c:overlay val="0"/>
      <c:txPr>
        <a:bodyPr/>
        <a:lstStyle/>
        <a:p>
          <a:pPr>
            <a:defRPr sz="1400" b="1"/>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F52A47-7321-4E68-9DD5-30157F6C512A}" type="datetimeFigureOut">
              <a:rPr lang="en-US" smtClean="0"/>
              <a:t>6/4/2015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C030AF-9164-4846-A1BC-427260203507}" type="slidenum">
              <a:rPr lang="en-US" smtClean="0"/>
              <a:t>‹#›</a:t>
            </a:fld>
            <a:endParaRPr lang="en-US"/>
          </a:p>
        </p:txBody>
      </p:sp>
    </p:spTree>
    <p:extLst>
      <p:ext uri="{BB962C8B-B14F-4D97-AF65-F5344CB8AC3E}">
        <p14:creationId xmlns:p14="http://schemas.microsoft.com/office/powerpoint/2010/main" val="4068333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1</a:t>
            </a:fld>
            <a:endParaRPr lang="en-US"/>
          </a:p>
        </p:txBody>
      </p:sp>
    </p:spTree>
    <p:extLst>
      <p:ext uri="{BB962C8B-B14F-4D97-AF65-F5344CB8AC3E}">
        <p14:creationId xmlns:p14="http://schemas.microsoft.com/office/powerpoint/2010/main" val="496446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538457-0D9A-6943-A13F-6C90D742E45E}" type="slidenum">
              <a:rPr lang="en-US" smtClean="0"/>
              <a:t>2</a:t>
            </a:fld>
            <a:endParaRPr lang="en-US"/>
          </a:p>
        </p:txBody>
      </p:sp>
    </p:spTree>
    <p:extLst>
      <p:ext uri="{BB962C8B-B14F-4D97-AF65-F5344CB8AC3E}">
        <p14:creationId xmlns:p14="http://schemas.microsoft.com/office/powerpoint/2010/main" val="48017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endParaRPr lang="en-US">
              <a:solidFill>
                <a:prstClr val="black"/>
              </a:solidFill>
            </a:endParaRPr>
          </a:p>
        </p:txBody>
      </p:sp>
    </p:spTree>
    <p:extLst>
      <p:ext uri="{BB962C8B-B14F-4D97-AF65-F5344CB8AC3E}">
        <p14:creationId xmlns:p14="http://schemas.microsoft.com/office/powerpoint/2010/main" val="3376464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3"/>
          <a:stretch>
            <a:fillRect/>
          </a:stretch>
        </p:blipFill>
        <p:spPr>
          <a:xfrm>
            <a:off x="0" y="6463757"/>
            <a:ext cx="9154160" cy="404403"/>
          </a:xfrm>
          <a:prstGeom prst="rect">
            <a:avLst/>
          </a:prstGeom>
        </p:spPr>
      </p:pic>
    </p:spTree>
    <p:extLst>
      <p:ext uri="{BB962C8B-B14F-4D97-AF65-F5344CB8AC3E}">
        <p14:creationId xmlns:p14="http://schemas.microsoft.com/office/powerpoint/2010/main" val="38899340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33984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8719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91094C-305A-4F54-8CEC-26010C48755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996610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91094C-305A-4F54-8CEC-26010C487554}" type="datetimeFigureOut">
              <a:rPr lang="en-US" smtClean="0"/>
              <a:t>6/4/2015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337579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91094C-305A-4F54-8CEC-26010C487554}"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69428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91094C-305A-4F54-8CEC-26010C487554}" type="datetimeFigureOut">
              <a:rPr lang="en-US" smtClean="0"/>
              <a:t>6/4/2015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81027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91094C-305A-4F54-8CEC-26010C487554}" type="datetimeFigureOut">
              <a:rPr lang="en-US" smtClean="0"/>
              <a:t>6/4/2015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141136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1094C-305A-4F54-8CEC-26010C487554}" type="datetimeFigureOut">
              <a:rPr lang="en-US" smtClean="0"/>
              <a:t>6/4/2015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42524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268064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91094C-305A-4F54-8CEC-26010C487554}" type="datetimeFigureOut">
              <a:rPr lang="en-US" smtClean="0"/>
              <a:t>6/4/2015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94A79D-8311-4D6D-940F-285381209474}" type="slidenum">
              <a:rPr lang="en-US" smtClean="0"/>
              <a:t>‹#›</a:t>
            </a:fld>
            <a:endParaRPr lang="en-US"/>
          </a:p>
        </p:txBody>
      </p:sp>
    </p:spTree>
    <p:extLst>
      <p:ext uri="{BB962C8B-B14F-4D97-AF65-F5344CB8AC3E}">
        <p14:creationId xmlns:p14="http://schemas.microsoft.com/office/powerpoint/2010/main" val="73863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1094C-305A-4F54-8CEC-26010C487554}" type="datetimeFigureOut">
              <a:rPr lang="en-US" smtClean="0"/>
              <a:t>6/4/2015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4A79D-8311-4D6D-940F-285381209474}" type="slidenum">
              <a:rPr lang="en-US" smtClean="0"/>
              <a:t>‹#›</a:t>
            </a:fld>
            <a:endParaRPr lang="en-US"/>
          </a:p>
        </p:txBody>
      </p:sp>
      <p:pic>
        <p:nvPicPr>
          <p:cNvPr id="7" name="Picture 6" descr="FBAseal-VECTOR PMS281.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8" name="Picture 7"/>
          <p:cNvPicPr>
            <a:picLocks noChangeAspect="1"/>
          </p:cNvPicPr>
          <p:nvPr userDrawn="1"/>
        </p:nvPicPr>
        <p:blipFill>
          <a:blip r:embed="rId14"/>
          <a:stretch>
            <a:fillRect/>
          </a:stretch>
        </p:blipFill>
        <p:spPr>
          <a:xfrm>
            <a:off x="0" y="6463757"/>
            <a:ext cx="9154160" cy="404403"/>
          </a:xfrm>
          <a:prstGeom prst="rect">
            <a:avLst/>
          </a:prstGeom>
        </p:spPr>
      </p:pic>
    </p:spTree>
    <p:extLst>
      <p:ext uri="{BB962C8B-B14F-4D97-AF65-F5344CB8AC3E}">
        <p14:creationId xmlns:p14="http://schemas.microsoft.com/office/powerpoint/2010/main" val="692643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250531" y="5113705"/>
            <a:ext cx="4592494" cy="403843"/>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400" dirty="0">
              <a:solidFill>
                <a:schemeClr val="tx2">
                  <a:lumMod val="75000"/>
                </a:schemeClr>
              </a:solidFill>
              <a:latin typeface="Franklin Gothic Book"/>
              <a:cs typeface="Franklin Gothic Book"/>
            </a:endParaRPr>
          </a:p>
        </p:txBody>
      </p:sp>
      <p:sp>
        <p:nvSpPr>
          <p:cNvPr id="12" name="TextBox 11"/>
          <p:cNvSpPr txBox="1"/>
          <p:nvPr/>
        </p:nvSpPr>
        <p:spPr>
          <a:xfrm>
            <a:off x="670610" y="1905000"/>
            <a:ext cx="7673287" cy="1569660"/>
          </a:xfrm>
          <a:prstGeom prst="rect">
            <a:avLst/>
          </a:prstGeom>
          <a:noFill/>
        </p:spPr>
        <p:txBody>
          <a:bodyPr wrap="square" rtlCol="0">
            <a:spAutoFit/>
          </a:bodyPr>
          <a:lstStyle/>
          <a:p>
            <a:pPr algn="ctr"/>
            <a:r>
              <a:rPr lang="en-US" sz="4800" b="1" dirty="0" smtClean="0">
                <a:solidFill>
                  <a:srgbClr val="002060"/>
                </a:solidFill>
              </a:rPr>
              <a:t>John W. Peck Cincinnati-Northern Kentucky Chapter</a:t>
            </a:r>
            <a:endParaRPr lang="en-US" sz="4800" b="1" dirty="0" smtClean="0">
              <a:solidFill>
                <a:srgbClr val="002060"/>
              </a:solidFill>
              <a:latin typeface="Franklin Gothic Book"/>
              <a:cs typeface="Franklin Gothic Book"/>
            </a:endParaRPr>
          </a:p>
        </p:txBody>
      </p:sp>
      <p:sp>
        <p:nvSpPr>
          <p:cNvPr id="16" name="Title 1"/>
          <p:cNvSpPr txBox="1">
            <a:spLocks/>
          </p:cNvSpPr>
          <p:nvPr/>
        </p:nvSpPr>
        <p:spPr>
          <a:xfrm>
            <a:off x="2270199" y="776414"/>
            <a:ext cx="6492241" cy="74324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latin typeface="Franklin Gothic Book"/>
                <a:cs typeface="Franklin Gothic Book"/>
              </a:rPr>
              <a:t>Federal Bar Association</a:t>
            </a:r>
            <a:endParaRPr lang="en-US" dirty="0">
              <a:solidFill>
                <a:schemeClr val="bg1"/>
              </a:solidFill>
              <a:latin typeface="Franklin Gothic Book"/>
              <a:cs typeface="Franklin Gothic Book"/>
            </a:endParaRPr>
          </a:p>
        </p:txBody>
      </p:sp>
    </p:spTree>
    <p:extLst>
      <p:ext uri="{BB962C8B-B14F-4D97-AF65-F5344CB8AC3E}">
        <p14:creationId xmlns:p14="http://schemas.microsoft.com/office/powerpoint/2010/main" val="2342160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3048000" y="339965"/>
            <a:ext cx="3480761" cy="646331"/>
          </a:xfrm>
          <a:prstGeom prst="rect">
            <a:avLst/>
          </a:prstGeom>
        </p:spPr>
        <p:txBody>
          <a:bodyPr wrap="none">
            <a:spAutoFit/>
          </a:bodyPr>
          <a:lstStyle/>
          <a:p>
            <a:r>
              <a:rPr lang="en-US" sz="3600" b="1" dirty="0" smtClean="0"/>
              <a:t>FBA Social Media</a:t>
            </a:r>
            <a:endParaRPr lang="en-US" sz="3600" b="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82869"/>
            <a:ext cx="7086600" cy="5213131"/>
          </a:xfrm>
          <a:prstGeom prst="rect">
            <a:avLst/>
          </a:prstGeom>
        </p:spPr>
      </p:pic>
    </p:spTree>
    <p:extLst>
      <p:ext uri="{BB962C8B-B14F-4D97-AF65-F5344CB8AC3E}">
        <p14:creationId xmlns:p14="http://schemas.microsoft.com/office/powerpoint/2010/main" val="466884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609600" y="323271"/>
            <a:ext cx="8077200" cy="1200329"/>
          </a:xfrm>
          <a:prstGeom prst="rect">
            <a:avLst/>
          </a:prstGeom>
          <a:noFill/>
        </p:spPr>
        <p:txBody>
          <a:bodyPr wrap="square" rtlCol="0">
            <a:spAutoFit/>
          </a:bodyPr>
          <a:lstStyle/>
          <a:p>
            <a:pPr algn="ctr" defTabSz="457200"/>
            <a:r>
              <a:rPr lang="en-US" sz="3600" b="1" dirty="0" smtClean="0">
                <a:solidFill>
                  <a:prstClr val="black"/>
                </a:solidFill>
              </a:rPr>
              <a:t>John W. Peck Cincinnati-Northern Kentucky Chapter </a:t>
            </a:r>
            <a:r>
              <a:rPr lang="en-US" sz="3600" b="1" dirty="0" smtClean="0">
                <a:solidFill>
                  <a:prstClr val="black"/>
                </a:solidFill>
              </a:rPr>
              <a:t>Membership</a:t>
            </a:r>
            <a:endParaRPr lang="en-US" sz="3600" b="1" dirty="0">
              <a:solidFill>
                <a:prstClr val="black"/>
              </a:solidFill>
            </a:endParaRPr>
          </a:p>
        </p:txBody>
      </p:sp>
      <p:sp>
        <p:nvSpPr>
          <p:cNvPr id="8" name="TextBox 7"/>
          <p:cNvSpPr txBox="1"/>
          <p:nvPr/>
        </p:nvSpPr>
        <p:spPr>
          <a:xfrm>
            <a:off x="609600" y="4880789"/>
            <a:ext cx="7465075" cy="2739211"/>
          </a:xfrm>
          <a:prstGeom prst="rect">
            <a:avLst/>
          </a:prstGeom>
          <a:noFill/>
        </p:spPr>
        <p:txBody>
          <a:bodyPr wrap="square" numCol="1" rtlCol="0">
            <a:spAutoFit/>
          </a:bodyPr>
          <a:lstStyle/>
          <a:p>
            <a:pPr algn="ctr" defTabSz="457200"/>
            <a:endParaRPr lang="en-US" dirty="0">
              <a:solidFill>
                <a:prstClr val="black"/>
              </a:solidFill>
            </a:endParaRPr>
          </a:p>
          <a:p>
            <a:pPr algn="ctr" defTabSz="457200"/>
            <a:r>
              <a:rPr lang="en-US" sz="3600" b="1" dirty="0" smtClean="0">
                <a:solidFill>
                  <a:srgbClr val="251977"/>
                </a:solidFill>
              </a:rPr>
              <a:t>104</a:t>
            </a:r>
            <a:r>
              <a:rPr lang="en-US" sz="3600" b="1" dirty="0" smtClean="0">
                <a:solidFill>
                  <a:srgbClr val="251977"/>
                </a:solidFill>
              </a:rPr>
              <a:t> </a:t>
            </a:r>
            <a:r>
              <a:rPr lang="en-US" sz="3600" b="1" dirty="0" smtClean="0">
                <a:solidFill>
                  <a:srgbClr val="251977"/>
                </a:solidFill>
              </a:rPr>
              <a:t>Total Members</a:t>
            </a:r>
          </a:p>
          <a:p>
            <a:pPr algn="ctr" defTabSz="457200"/>
            <a:endParaRPr lang="en-US" sz="3600" b="1" dirty="0" smtClean="0">
              <a:solidFill>
                <a:srgbClr val="251977"/>
              </a:solidFill>
            </a:endParaRPr>
          </a:p>
          <a:p>
            <a:pPr algn="ctr" defTabSz="457200"/>
            <a:endParaRPr lang="en-US" sz="3600" b="1" dirty="0">
              <a:solidFill>
                <a:prstClr val="black"/>
              </a:solidFill>
            </a:endParaRPr>
          </a:p>
          <a:p>
            <a:pPr algn="ctr" defTabSz="457200"/>
            <a:endParaRPr lang="en-US" sz="2800" b="1" dirty="0" smtClean="0">
              <a:solidFill>
                <a:prstClr val="black"/>
              </a:solidFill>
            </a:endParaRPr>
          </a:p>
          <a:p>
            <a:pPr algn="ctr" defTabSz="457200"/>
            <a:endParaRPr lang="en-US" dirty="0">
              <a:solidFill>
                <a:prstClr val="black"/>
              </a:solidFill>
            </a:endParaRPr>
          </a:p>
        </p:txBody>
      </p:sp>
      <p:pic>
        <p:nvPicPr>
          <p:cNvPr id="2" name="Picture 2" descr="http://fedbar.org/Chapters/John-W-Peck-Cincinnati-Northern-Kentucky-Chapter/northernkentuckychapter.asp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3696" y="1676400"/>
            <a:ext cx="3076575" cy="3286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1547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14400" y="1447800"/>
            <a:ext cx="7465075" cy="584775"/>
          </a:xfrm>
          <a:prstGeom prst="rect">
            <a:avLst/>
          </a:prstGeom>
          <a:noFill/>
        </p:spPr>
        <p:txBody>
          <a:bodyPr wrap="square" rtlCol="0">
            <a:spAutoFit/>
          </a:bodyPr>
          <a:lstStyle/>
          <a:p>
            <a:pPr algn="ctr" defTabSz="457200"/>
            <a:r>
              <a:rPr lang="en-US" sz="1600" b="1" dirty="0" smtClean="0">
                <a:solidFill>
                  <a:prstClr val="black"/>
                </a:solidFill>
              </a:rPr>
              <a:t>Sections and Divisions within the </a:t>
            </a:r>
            <a:r>
              <a:rPr lang="en-US" sz="1600" b="1" dirty="0" smtClean="0">
                <a:solidFill>
                  <a:prstClr val="black"/>
                </a:solidFill>
              </a:rPr>
              <a:t>John W. Peck Cincinnati-Northern Kentucky Chapter that </a:t>
            </a:r>
            <a:r>
              <a:rPr lang="en-US" sz="1600" b="1" dirty="0" smtClean="0">
                <a:solidFill>
                  <a:prstClr val="black"/>
                </a:solidFill>
              </a:rPr>
              <a:t>have the Most Members</a:t>
            </a:r>
            <a:endParaRPr lang="en-US" sz="1600" b="1" dirty="0">
              <a:solidFill>
                <a:prstClr val="black"/>
              </a:solidFill>
            </a:endParaRPr>
          </a:p>
        </p:txBody>
      </p:sp>
      <p:sp>
        <p:nvSpPr>
          <p:cNvPr id="15" name="TextBox 14"/>
          <p:cNvSpPr txBox="1"/>
          <p:nvPr/>
        </p:nvSpPr>
        <p:spPr>
          <a:xfrm>
            <a:off x="533400" y="323272"/>
            <a:ext cx="8077200" cy="954107"/>
          </a:xfrm>
          <a:prstGeom prst="rect">
            <a:avLst/>
          </a:prstGeom>
          <a:noFill/>
        </p:spPr>
        <p:txBody>
          <a:bodyPr wrap="square" rtlCol="0">
            <a:spAutoFit/>
          </a:bodyPr>
          <a:lstStyle/>
          <a:p>
            <a:pPr algn="ctr" defTabSz="457200"/>
            <a:r>
              <a:rPr lang="en-US" sz="2800" b="1" dirty="0" smtClean="0">
                <a:solidFill>
                  <a:prstClr val="black"/>
                </a:solidFill>
              </a:rPr>
              <a:t>John W. Peck Cincinnati-Northern Kentucky </a:t>
            </a:r>
            <a:br>
              <a:rPr lang="en-US" sz="2800" b="1" dirty="0" smtClean="0">
                <a:solidFill>
                  <a:prstClr val="black"/>
                </a:solidFill>
              </a:rPr>
            </a:br>
            <a:r>
              <a:rPr lang="en-US" sz="2800" b="1" dirty="0" smtClean="0">
                <a:solidFill>
                  <a:prstClr val="black"/>
                </a:solidFill>
              </a:rPr>
              <a:t>Chapter </a:t>
            </a:r>
            <a:r>
              <a:rPr lang="en-US" sz="2800" b="1" dirty="0" smtClean="0">
                <a:solidFill>
                  <a:prstClr val="black"/>
                </a:solidFill>
              </a:rPr>
              <a:t>Membership</a:t>
            </a:r>
            <a:endParaRPr lang="en-US" sz="2800" b="1" dirty="0">
              <a:solidFill>
                <a:prstClr val="black"/>
              </a:solidFill>
            </a:endParaRPr>
          </a:p>
        </p:txBody>
      </p:sp>
      <p:graphicFrame>
        <p:nvGraphicFramePr>
          <p:cNvPr id="6" name="Chart 5"/>
          <p:cNvGraphicFramePr>
            <a:graphicFrameLocks/>
          </p:cNvGraphicFramePr>
          <p:nvPr>
            <p:extLst>
              <p:ext uri="{D42A27DB-BD31-4B8C-83A1-F6EECF244321}">
                <p14:modId xmlns:p14="http://schemas.microsoft.com/office/powerpoint/2010/main" val="1785318880"/>
              </p:ext>
            </p:extLst>
          </p:nvPr>
        </p:nvGraphicFramePr>
        <p:xfrm>
          <a:off x="533400" y="2057400"/>
          <a:ext cx="71628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308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990600" y="304800"/>
            <a:ext cx="7442487" cy="646331"/>
          </a:xfrm>
          <a:prstGeom prst="rect">
            <a:avLst/>
          </a:prstGeom>
        </p:spPr>
        <p:txBody>
          <a:bodyPr wrap="none">
            <a:spAutoFit/>
          </a:bodyPr>
          <a:lstStyle/>
          <a:p>
            <a:r>
              <a:rPr lang="en-US" sz="3600" b="1" dirty="0" smtClean="0"/>
              <a:t>What’s New? – Member Plus Program</a:t>
            </a:r>
            <a:endParaRPr lang="en-US" sz="3600" b="1" i="1" dirty="0"/>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7906" t="28031" r="16939" b="13177"/>
          <a:stretch/>
        </p:blipFill>
        <p:spPr bwMode="auto">
          <a:xfrm>
            <a:off x="420100" y="951131"/>
            <a:ext cx="4291743" cy="5202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768968" y="119062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3389340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 name="Title 1"/>
          <p:cNvSpPr txBox="1">
            <a:spLocks/>
          </p:cNvSpPr>
          <p:nvPr/>
        </p:nvSpPr>
        <p:spPr>
          <a:xfrm rot="16200000">
            <a:off x="-2723855" y="3009850"/>
            <a:ext cx="6492241" cy="4725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Franklin Gothic Book"/>
                <a:cs typeface="Franklin Gothic Book"/>
              </a:rPr>
              <a:t>Federal Bar Association</a:t>
            </a:r>
            <a:endParaRPr lang="en-US" sz="2800" dirty="0">
              <a:solidFill>
                <a:schemeClr val="bg1"/>
              </a:solidFill>
              <a:latin typeface="Franklin Gothic Book"/>
              <a:cs typeface="Franklin Gothic Book"/>
            </a:endParaRPr>
          </a:p>
        </p:txBody>
      </p: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041451" y="1190623"/>
            <a:ext cx="5996764" cy="5057775"/>
          </a:xfrm>
          <a:prstGeom prst="rect">
            <a:avLst/>
          </a:prstGeom>
        </p:spPr>
      </p:pic>
      <p:sp>
        <p:nvSpPr>
          <p:cNvPr id="6" name="Rectangle 5"/>
          <p:cNvSpPr/>
          <p:nvPr/>
        </p:nvSpPr>
        <p:spPr>
          <a:xfrm>
            <a:off x="1547445" y="379709"/>
            <a:ext cx="7006149" cy="646331"/>
          </a:xfrm>
          <a:prstGeom prst="rect">
            <a:avLst/>
          </a:prstGeom>
        </p:spPr>
        <p:txBody>
          <a:bodyPr wrap="none">
            <a:spAutoFit/>
          </a:bodyPr>
          <a:lstStyle/>
          <a:p>
            <a:r>
              <a:rPr lang="en-US" sz="3600" b="1" dirty="0" smtClean="0"/>
              <a:t>What’s New? - Judicial Profile Index</a:t>
            </a:r>
            <a:endParaRPr lang="en-US" sz="3600" b="1" i="1" dirty="0"/>
          </a:p>
        </p:txBody>
      </p:sp>
      <p:sp>
        <p:nvSpPr>
          <p:cNvPr id="8" name="TextBox 7"/>
          <p:cNvSpPr txBox="1"/>
          <p:nvPr/>
        </p:nvSpPr>
        <p:spPr>
          <a:xfrm>
            <a:off x="1466273" y="1222297"/>
            <a:ext cx="7079673" cy="1477328"/>
          </a:xfrm>
          <a:prstGeom prst="rect">
            <a:avLst/>
          </a:prstGeom>
          <a:noFill/>
        </p:spPr>
        <p:txBody>
          <a:bodyPr wrap="square" rtlCol="0">
            <a:spAutoFit/>
          </a:bodyPr>
          <a:lstStyle/>
          <a:p>
            <a:pPr marL="742950" lvl="1" indent="-285750">
              <a:buFont typeface="Arial" pitchFamily="34" charset="0"/>
              <a:buChar char="•"/>
            </a:pPr>
            <a:endParaRPr lang="en-US" sz="2400" b="1" dirty="0" smtClean="0">
              <a:solidFill>
                <a:srgbClr val="7030A0"/>
              </a:solidFill>
            </a:endParaRPr>
          </a:p>
          <a:p>
            <a:pPr marL="742950" lvl="1" indent="-285750">
              <a:buFont typeface="Arial" pitchFamily="34" charset="0"/>
              <a:buChar char="•"/>
            </a:pPr>
            <a:endParaRPr lang="en-US" sz="2400" b="1" dirty="0" smtClean="0">
              <a:solidFill>
                <a:srgbClr val="7030A0"/>
              </a:solidFill>
            </a:endParaRPr>
          </a:p>
          <a:p>
            <a:endParaRPr lang="en-US" sz="2400" dirty="0" smtClean="0"/>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90623"/>
            <a:ext cx="3810000" cy="493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419600" y="1222297"/>
            <a:ext cx="3505200" cy="5016758"/>
          </a:xfrm>
          <a:prstGeom prst="rect">
            <a:avLst/>
          </a:prstGeom>
          <a:noFill/>
        </p:spPr>
        <p:txBody>
          <a:bodyPr wrap="square" rtlCol="0">
            <a:spAutoFit/>
          </a:bodyPr>
          <a:lstStyle/>
          <a:p>
            <a:pPr marL="342900" lvl="0" indent="-342900">
              <a:buFont typeface="Arial" pitchFamily="34" charset="0"/>
              <a:buChar char="•"/>
            </a:pPr>
            <a:r>
              <a:rPr lang="en-US" sz="2000" b="1" dirty="0" smtClean="0"/>
              <a:t>Contains profiles published in </a:t>
            </a:r>
            <a:r>
              <a:rPr lang="en-US" sz="2000" b="1" i="1" dirty="0" smtClean="0"/>
              <a:t>The Federal Lawyer</a:t>
            </a:r>
            <a:r>
              <a:rPr lang="en-US" sz="2000" b="1" dirty="0" smtClean="0"/>
              <a:t> magazine</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by circuit and district</a:t>
            </a:r>
          </a:p>
          <a:p>
            <a:pPr lvl="0"/>
            <a:r>
              <a:rPr lang="en-US" sz="2000" b="1" dirty="0" smtClean="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Updated quarterly with both new profiles and historical profiles</a:t>
            </a:r>
            <a:r>
              <a:rPr lang="en-US" sz="2000" dirty="0" smtClean="0"/>
              <a:t> </a:t>
            </a:r>
          </a:p>
          <a:p>
            <a:endParaRPr lang="en-US" sz="2000" dirty="0"/>
          </a:p>
        </p:txBody>
      </p:sp>
    </p:spTree>
    <p:extLst>
      <p:ext uri="{BB962C8B-B14F-4D97-AF65-F5344CB8AC3E}">
        <p14:creationId xmlns:p14="http://schemas.microsoft.com/office/powerpoint/2010/main" val="1214584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 name="Title 1"/>
          <p:cNvSpPr txBox="1">
            <a:spLocks/>
          </p:cNvSpPr>
          <p:nvPr/>
        </p:nvSpPr>
        <p:spPr>
          <a:xfrm rot="16200000">
            <a:off x="-2723855" y="3009850"/>
            <a:ext cx="6492241" cy="47254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dirty="0" smtClean="0">
                <a:solidFill>
                  <a:schemeClr val="bg1"/>
                </a:solidFill>
                <a:latin typeface="Franklin Gothic Book"/>
                <a:cs typeface="Franklin Gothic Book"/>
              </a:rPr>
              <a:t>Federal Bar Association</a:t>
            </a:r>
            <a:endParaRPr lang="en-US" sz="2800" dirty="0">
              <a:solidFill>
                <a:schemeClr val="bg1"/>
              </a:solidFill>
              <a:latin typeface="Franklin Gothic Book"/>
              <a:cs typeface="Franklin Gothic Book"/>
            </a:endParaRPr>
          </a:p>
        </p:txBody>
      </p: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48047" y="717232"/>
            <a:ext cx="5996764" cy="5057775"/>
          </a:xfrm>
          <a:prstGeom prst="rect">
            <a:avLst/>
          </a:prstGeom>
        </p:spPr>
      </p:pic>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9" name="Picture 8" descr="salt lake slide.pd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8537" y="1295400"/>
            <a:ext cx="6580209" cy="4796684"/>
          </a:xfrm>
          <a:prstGeom prst="rect">
            <a:avLst/>
          </a:prstGeom>
        </p:spPr>
      </p:pic>
    </p:spTree>
    <p:extLst>
      <p:ext uri="{BB962C8B-B14F-4D97-AF65-F5344CB8AC3E}">
        <p14:creationId xmlns:p14="http://schemas.microsoft.com/office/powerpoint/2010/main" val="2670165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466273" y="338711"/>
            <a:ext cx="5663410" cy="646331"/>
          </a:xfrm>
          <a:prstGeom prst="rect">
            <a:avLst/>
          </a:prstGeom>
        </p:spPr>
        <p:txBody>
          <a:bodyPr wrap="none">
            <a:spAutoFit/>
          </a:bodyPr>
          <a:lstStyle/>
          <a:p>
            <a:r>
              <a:rPr lang="en-US" sz="3600" b="1" dirty="0"/>
              <a:t>What Next ? – </a:t>
            </a:r>
            <a:r>
              <a:rPr lang="en-US" sz="3600" b="1" dirty="0" smtClean="0"/>
              <a:t>Coming Soon!</a:t>
            </a:r>
            <a:endParaRPr lang="en-US" sz="3600" b="1" dirty="0"/>
          </a:p>
        </p:txBody>
      </p:sp>
      <p:pic>
        <p:nvPicPr>
          <p:cNvPr id="12" name="Picture 11" descr="cleveland sli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40" y="1219200"/>
            <a:ext cx="6785429" cy="4749800"/>
          </a:xfrm>
          <a:prstGeom prst="rect">
            <a:avLst/>
          </a:prstGeom>
        </p:spPr>
      </p:pic>
    </p:spTree>
    <p:extLst>
      <p:ext uri="{BB962C8B-B14F-4D97-AF65-F5344CB8AC3E}">
        <p14:creationId xmlns:p14="http://schemas.microsoft.com/office/powerpoint/2010/main" val="16683233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3" name="TextBox 2"/>
          <p:cNvSpPr txBox="1"/>
          <p:nvPr/>
        </p:nvSpPr>
        <p:spPr>
          <a:xfrm>
            <a:off x="2286000" y="542302"/>
            <a:ext cx="4632230" cy="646331"/>
          </a:xfrm>
          <a:prstGeom prst="rect">
            <a:avLst/>
          </a:prstGeom>
          <a:noFill/>
        </p:spPr>
        <p:txBody>
          <a:bodyPr wrap="none" rtlCol="0">
            <a:spAutoFit/>
          </a:bodyPr>
          <a:lstStyle/>
          <a:p>
            <a:r>
              <a:rPr lang="en-US" sz="3600" b="1" dirty="0" smtClean="0"/>
              <a:t>FBA Mission Statement</a:t>
            </a:r>
            <a:endParaRPr lang="en-US" sz="3600" b="1" dirty="0"/>
          </a:p>
        </p:txBody>
      </p:sp>
      <p:sp>
        <p:nvSpPr>
          <p:cNvPr id="5" name="TextBox 4"/>
          <p:cNvSpPr txBox="1"/>
          <p:nvPr/>
        </p:nvSpPr>
        <p:spPr>
          <a:xfrm>
            <a:off x="990600" y="-309979"/>
            <a:ext cx="7103569" cy="5262979"/>
          </a:xfrm>
          <a:prstGeom prst="rect">
            <a:avLst/>
          </a:prstGeom>
          <a:noFill/>
        </p:spPr>
        <p:txBody>
          <a:bodyPr wrap="square" rtlCol="0">
            <a:spAutoFit/>
          </a:bodyPr>
          <a:lstStyle/>
          <a:p>
            <a:endParaRPr lang="en-US" sz="2800" b="1" dirty="0" smtClean="0"/>
          </a:p>
          <a:p>
            <a:endParaRPr lang="en-US" sz="2800" b="1" dirty="0"/>
          </a:p>
          <a:p>
            <a:endParaRPr lang="en-US" sz="2800" b="1" dirty="0" smtClean="0"/>
          </a:p>
          <a:p>
            <a:endParaRPr lang="en-US" sz="2800" b="1" dirty="0" smtClean="0"/>
          </a:p>
          <a:p>
            <a:endParaRPr lang="en-US" sz="2800" b="1" dirty="0"/>
          </a:p>
          <a:p>
            <a:r>
              <a:rPr lang="en-US" sz="2800" b="1" dirty="0" smtClean="0"/>
              <a:t>The </a:t>
            </a:r>
            <a:r>
              <a:rPr lang="en-US" sz="2800" b="1" dirty="0"/>
              <a:t>mission of the Association is to strengthen the federal legal system and administration of justice by serving the interests and the needs of the federal practitioner, both public and private, the federal judiciary and the public they </a:t>
            </a:r>
            <a:r>
              <a:rPr lang="en-US" sz="2800" b="1" dirty="0" smtClean="0"/>
              <a:t>serve.</a:t>
            </a:r>
            <a:endParaRPr lang="en-US" sz="2800" b="1" i="1" dirty="0">
              <a:solidFill>
                <a:srgbClr val="0070C0"/>
              </a:solidFill>
            </a:endParaRPr>
          </a:p>
          <a:p>
            <a:endParaRPr lang="en-US" sz="2800" b="1" dirty="0" smtClean="0"/>
          </a:p>
        </p:txBody>
      </p:sp>
    </p:spTree>
    <p:extLst>
      <p:ext uri="{BB962C8B-B14F-4D97-AF65-F5344CB8AC3E}">
        <p14:creationId xmlns:p14="http://schemas.microsoft.com/office/powerpoint/2010/main" val="339615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1520587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4864264" y="1527358"/>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318943788"/>
              </p:ext>
            </p:extLst>
          </p:nvPr>
        </p:nvGraphicFramePr>
        <p:xfrm>
          <a:off x="213897" y="1306892"/>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029011" y="1547488"/>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63971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551064" y="1309985"/>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86964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603261" y="171211"/>
            <a:ext cx="6321539" cy="1138773"/>
          </a:xfrm>
          <a:prstGeom prst="rect">
            <a:avLst/>
          </a:prstGeom>
          <a:noFill/>
        </p:spPr>
        <p:txBody>
          <a:bodyPr wrap="none" rtlCol="0">
            <a:spAutoFit/>
          </a:bodyPr>
          <a:lstStyle/>
          <a:p>
            <a:pPr algn="ctr"/>
            <a:r>
              <a:rPr lang="en-US" sz="3600" b="1" dirty="0" smtClean="0"/>
              <a:t>FBA Membership Demographics</a:t>
            </a:r>
            <a:endParaRPr lang="en-US" sz="3600" b="1" dirty="0"/>
          </a:p>
          <a:p>
            <a:pPr algn="ctr"/>
            <a:endParaRPr lang="en-US" sz="3200" dirty="0"/>
          </a:p>
        </p:txBody>
      </p:sp>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62050"/>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8160" y="1216023"/>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1709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260664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177" y="1066800"/>
            <a:ext cx="7868423" cy="3419610"/>
          </a:xfrm>
          <a:prstGeom prst="rect">
            <a:avLst/>
          </a:prstGeom>
        </p:spPr>
      </p:pic>
      <p:sp>
        <p:nvSpPr>
          <p:cNvPr id="5" name="Rectangle 4"/>
          <p:cNvSpPr/>
          <p:nvPr/>
        </p:nvSpPr>
        <p:spPr>
          <a:xfrm>
            <a:off x="2286000" y="362339"/>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1143937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466273" y="6492240"/>
            <a:ext cx="7322127" cy="0"/>
          </a:xfrm>
          <a:prstGeom prst="line">
            <a:avLst/>
          </a:prstGeom>
          <a:ln>
            <a:solidFill>
              <a:schemeClr val="tx2">
                <a:lumMod val="50000"/>
              </a:schemeClr>
            </a:solidFill>
          </a:ln>
        </p:spPr>
        <p:style>
          <a:lnRef idx="1">
            <a:schemeClr val="dk1"/>
          </a:lnRef>
          <a:fillRef idx="0">
            <a:schemeClr val="dk1"/>
          </a:fillRef>
          <a:effectRef idx="0">
            <a:schemeClr val="dk1"/>
          </a:effectRef>
          <a:fontRef idx="minor">
            <a:schemeClr val="tx1"/>
          </a:fontRef>
        </p:style>
      </p:cxnSp>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890" y="1328889"/>
            <a:ext cx="6572110" cy="377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2209800" y="339017"/>
            <a:ext cx="5284139" cy="646331"/>
          </a:xfrm>
          <a:prstGeom prst="rect">
            <a:avLst/>
          </a:prstGeom>
        </p:spPr>
        <p:txBody>
          <a:bodyPr wrap="none">
            <a:spAutoFit/>
          </a:bodyPr>
          <a:lstStyle/>
          <a:p>
            <a:r>
              <a:rPr lang="en-US" sz="3600" b="1" dirty="0"/>
              <a:t>FBA Sections and Divisions</a:t>
            </a:r>
          </a:p>
        </p:txBody>
      </p:sp>
    </p:spTree>
    <p:extLst>
      <p:ext uri="{BB962C8B-B14F-4D97-AF65-F5344CB8AC3E}">
        <p14:creationId xmlns:p14="http://schemas.microsoft.com/office/powerpoint/2010/main" val="17261873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TotalTime>
  <Words>326</Words>
  <Application>Microsoft Office PowerPoint</Application>
  <PresentationFormat>On-screen Show (4:3)</PresentationFormat>
  <Paragraphs>100</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FBA National Membership</vt:lpstr>
      <vt:lpstr>Monthly Membership Counts FY 2013-2015</vt:lpstr>
      <vt:lpstr>PowerPoint Presentation</vt:lpstr>
      <vt:lpstr>PowerPoint Presentation</vt:lpstr>
      <vt:lpstr>FBA Sections and Divisions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Smith</dc:creator>
  <cp:lastModifiedBy>Debbie Smith</cp:lastModifiedBy>
  <cp:revision>22</cp:revision>
  <dcterms:created xsi:type="dcterms:W3CDTF">2015-04-06T23:35:38Z</dcterms:created>
  <dcterms:modified xsi:type="dcterms:W3CDTF">2015-06-04T18:12:07Z</dcterms:modified>
</cp:coreProperties>
</file>