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Chattanooga\Chattanooga%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5935360"/>
        <c:axId val="35936896"/>
      </c:lineChart>
      <c:catAx>
        <c:axId val="3593536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5936896"/>
        <c:crosses val="autoZero"/>
        <c:auto val="1"/>
        <c:lblAlgn val="ctr"/>
        <c:lblOffset val="100"/>
        <c:noMultiLvlLbl val="0"/>
      </c:catAx>
      <c:valAx>
        <c:axId val="3593689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593536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Individualea950a2a29ec4eefbf480!$A$2</c:f>
              <c:strCache>
                <c:ptCount val="1"/>
                <c:pt idx="0">
                  <c:v>Federal Litigation Section</c:v>
                </c:pt>
              </c:strCache>
            </c:strRef>
          </c:tx>
          <c:invertIfNegative val="0"/>
          <c:cat>
            <c:strRef>
              <c:f>Individualea950a2a29ec4eefbf480!$B$1</c:f>
              <c:strCache>
                <c:ptCount val="1"/>
                <c:pt idx="0">
                  <c:v>Count</c:v>
                </c:pt>
              </c:strCache>
            </c:strRef>
          </c:cat>
          <c:val>
            <c:numRef>
              <c:f>Individualea950a2a29ec4eefbf480!$B$2</c:f>
              <c:numCache>
                <c:formatCode>General</c:formatCode>
                <c:ptCount val="1"/>
                <c:pt idx="0">
                  <c:v>27</c:v>
                </c:pt>
              </c:numCache>
            </c:numRef>
          </c:val>
        </c:ser>
        <c:ser>
          <c:idx val="1"/>
          <c:order val="1"/>
          <c:tx>
            <c:strRef>
              <c:f>Individualea950a2a29ec4eefbf480!$A$3</c:f>
              <c:strCache>
                <c:ptCount val="1"/>
                <c:pt idx="0">
                  <c:v>Younger Lawyers Division</c:v>
                </c:pt>
              </c:strCache>
            </c:strRef>
          </c:tx>
          <c:invertIfNegative val="0"/>
          <c:cat>
            <c:strRef>
              <c:f>Individualea950a2a29ec4eefbf480!$B$1</c:f>
              <c:strCache>
                <c:ptCount val="1"/>
                <c:pt idx="0">
                  <c:v>Count</c:v>
                </c:pt>
              </c:strCache>
            </c:strRef>
          </c:cat>
          <c:val>
            <c:numRef>
              <c:f>Individualea950a2a29ec4eefbf480!$B$3</c:f>
              <c:numCache>
                <c:formatCode>General</c:formatCode>
                <c:ptCount val="1"/>
                <c:pt idx="0">
                  <c:v>27</c:v>
                </c:pt>
              </c:numCache>
            </c:numRef>
          </c:val>
        </c:ser>
        <c:ser>
          <c:idx val="2"/>
          <c:order val="2"/>
          <c:tx>
            <c:strRef>
              <c:f>Individualea950a2a29ec4eefbf480!$A$4</c:f>
              <c:strCache>
                <c:ptCount val="1"/>
                <c:pt idx="0">
                  <c:v>Labor and Employment Law Section</c:v>
                </c:pt>
              </c:strCache>
            </c:strRef>
          </c:tx>
          <c:invertIfNegative val="0"/>
          <c:cat>
            <c:strRef>
              <c:f>Individualea950a2a29ec4eefbf480!$B$1</c:f>
              <c:strCache>
                <c:ptCount val="1"/>
                <c:pt idx="0">
                  <c:v>Count</c:v>
                </c:pt>
              </c:strCache>
            </c:strRef>
          </c:cat>
          <c:val>
            <c:numRef>
              <c:f>Individualea950a2a29ec4eefbf480!$B$4</c:f>
              <c:numCache>
                <c:formatCode>General</c:formatCode>
                <c:ptCount val="1"/>
                <c:pt idx="0">
                  <c:v>12</c:v>
                </c:pt>
              </c:numCache>
            </c:numRef>
          </c:val>
        </c:ser>
        <c:dLbls>
          <c:showLegendKey val="0"/>
          <c:showVal val="0"/>
          <c:showCatName val="0"/>
          <c:showSerName val="0"/>
          <c:showPercent val="0"/>
          <c:showBubbleSize val="0"/>
        </c:dLbls>
        <c:gapWidth val="150"/>
        <c:overlap val="-65"/>
        <c:axId val="24233088"/>
        <c:axId val="24234624"/>
      </c:barChart>
      <c:catAx>
        <c:axId val="24233088"/>
        <c:scaling>
          <c:orientation val="minMax"/>
        </c:scaling>
        <c:delete val="1"/>
        <c:axPos val="b"/>
        <c:majorTickMark val="out"/>
        <c:minorTickMark val="none"/>
        <c:tickLblPos val="nextTo"/>
        <c:crossAx val="24234624"/>
        <c:crosses val="autoZero"/>
        <c:auto val="1"/>
        <c:lblAlgn val="ctr"/>
        <c:lblOffset val="100"/>
        <c:noMultiLvlLbl val="0"/>
      </c:catAx>
      <c:valAx>
        <c:axId val="24234624"/>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24233088"/>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Chattanooga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Chattanooga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119</a:t>
            </a:r>
            <a:r>
              <a:rPr lang="en-US" sz="3600" dirty="0" smtClean="0">
                <a:solidFill>
                  <a:srgbClr val="251977"/>
                </a:solidFill>
              </a:rPr>
              <a:t> </a:t>
            </a:r>
            <a:r>
              <a:rPr lang="en-US" sz="3600" b="1" dirty="0" smtClean="0">
                <a:solidFill>
                  <a:srgbClr val="251977"/>
                </a:solidFill>
              </a:rPr>
              <a:t>Total Members</a:t>
            </a:r>
            <a:endParaRPr lang="en-US" sz="3600" b="1" dirty="0" smtClean="0">
              <a:solidFill>
                <a:srgbClr val="251977"/>
              </a:solidFill>
            </a:endParaRPr>
          </a:p>
        </p:txBody>
      </p:sp>
      <p:pic>
        <p:nvPicPr>
          <p:cNvPr id="7" name="Picture 6" descr="http://fedbar.org/Chapters/Chattanooga-Chapter/chattanoog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1725" y="2781300"/>
            <a:ext cx="44005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Chattanooga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Chattanooga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895276483"/>
              </p:ext>
            </p:extLst>
          </p:nvPr>
        </p:nvGraphicFramePr>
        <p:xfrm>
          <a:off x="391885" y="2196869"/>
          <a:ext cx="7433953" cy="40108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496304" y="1425972"/>
            <a:ext cx="8161552" cy="2985433"/>
          </a:xfrm>
          <a:prstGeom prst="rect">
            <a:avLst/>
          </a:prstGeom>
          <a:noFill/>
        </p:spPr>
        <p:txBody>
          <a:bodyPr wrap="square" rtlCol="0">
            <a:spAutoFit/>
          </a:bodyPr>
          <a:lstStyle/>
          <a:p>
            <a:pPr algn="ctr"/>
            <a:r>
              <a:rPr lang="en-US" sz="2700" b="1" dirty="0" smtClean="0">
                <a:solidFill>
                  <a:srgbClr val="000092"/>
                </a:solidFill>
              </a:rPr>
              <a:t>2015 Ilene and Michael Shaw Public Service Award – “Restoring Confidence in the Federal Judiciary” Program</a:t>
            </a:r>
            <a:endParaRPr lang="en-US" sz="2700" b="1" dirty="0" smtClean="0">
              <a:solidFill>
                <a:srgbClr val="000092"/>
              </a:solidFill>
            </a:endParaRPr>
          </a:p>
          <a:p>
            <a:pPr algn="ctr"/>
            <a:endParaRPr lang="en-US" sz="2000" b="1" dirty="0" smtClean="0">
              <a:solidFill>
                <a:srgbClr val="000092"/>
              </a:solidFill>
            </a:endParaRPr>
          </a:p>
          <a:p>
            <a:pPr algn="ctr"/>
            <a:endParaRPr lang="en-US" sz="2000" b="1" dirty="0" smtClean="0">
              <a:solidFill>
                <a:srgbClr val="000092"/>
              </a:solidFill>
            </a:endParaRPr>
          </a:p>
          <a:p>
            <a:pPr algn="ctr"/>
            <a:r>
              <a:rPr lang="en-US" sz="2700" b="1" dirty="0" smtClean="0">
                <a:solidFill>
                  <a:srgbClr val="000092"/>
                </a:solidFill>
              </a:rPr>
              <a:t>2015 Presidential Achievement Chapter Activity Award</a:t>
            </a:r>
          </a:p>
          <a:p>
            <a:pPr algn="ctr"/>
            <a:endParaRPr lang="en-US" sz="2000" b="1" dirty="0">
              <a:solidFill>
                <a:srgbClr val="000092"/>
              </a:solidFill>
            </a:endParaRPr>
          </a:p>
          <a:p>
            <a:pPr algn="ctr"/>
            <a:endParaRPr lang="en-US" sz="2000" b="1" dirty="0">
              <a:solidFill>
                <a:srgbClr val="000092"/>
              </a:solidFill>
            </a:endParaRPr>
          </a:p>
          <a:p>
            <a:pPr algn="ctr"/>
            <a:r>
              <a:rPr lang="en-US" sz="2700" b="1" dirty="0" smtClean="0">
                <a:solidFill>
                  <a:srgbClr val="000092"/>
                </a:solidFill>
              </a:rPr>
              <a:t>2015 Meritorious Newsletter Recognition Award</a:t>
            </a:r>
            <a:endParaRPr lang="en-US" sz="2700" b="1" dirty="0" smtClean="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Chattanooga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4645" t="11939" r="6524" b="10355"/>
          <a:stretch/>
        </p:blipFill>
        <p:spPr bwMode="auto">
          <a:xfrm>
            <a:off x="2509799" y="1051199"/>
            <a:ext cx="4063311" cy="523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1401</TotalTime>
  <Words>337</Words>
  <Application>Microsoft Office PowerPoint</Application>
  <PresentationFormat>On-screen Show (4:3)</PresentationFormat>
  <Paragraphs>103</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Chattanooga Chapter Membership</vt:lpstr>
      <vt:lpstr>Chattanooga Chapter Membership</vt:lpstr>
      <vt:lpstr>FBA Award Recipient</vt:lpstr>
      <vt:lpstr>Chattanooga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2015-09-11T14:39:35Z</dcterms:modified>
</cp:coreProperties>
</file>