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Austin\Austin%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0243456"/>
        <c:axId val="90244992"/>
      </c:lineChart>
      <c:catAx>
        <c:axId val="9024345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0244992"/>
        <c:crosses val="autoZero"/>
        <c:auto val="1"/>
        <c:lblAlgn val="ctr"/>
        <c:lblOffset val="100"/>
        <c:noMultiLvlLbl val="0"/>
      </c:catAx>
      <c:valAx>
        <c:axId val="9024499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024345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Federal Litigation Section</c:v>
                </c:pt>
              </c:strCache>
            </c:strRef>
          </c:tx>
          <c:invertIfNegative val="0"/>
          <c:cat>
            <c:strRef>
              <c:f>Sheet1!$B$1</c:f>
              <c:strCache>
                <c:ptCount val="1"/>
                <c:pt idx="0">
                  <c:v>Count</c:v>
                </c:pt>
              </c:strCache>
            </c:strRef>
          </c:cat>
          <c:val>
            <c:numRef>
              <c:f>Sheet1!$B$2</c:f>
              <c:numCache>
                <c:formatCode>General</c:formatCode>
                <c:ptCount val="1"/>
                <c:pt idx="0">
                  <c:v>55</c:v>
                </c:pt>
              </c:numCache>
            </c:numRef>
          </c:val>
        </c:ser>
        <c:ser>
          <c:idx val="1"/>
          <c:order val="1"/>
          <c:tx>
            <c:strRef>
              <c:f>Sheet1!$A$3</c:f>
              <c:strCache>
                <c:ptCount val="1"/>
                <c:pt idx="0">
                  <c:v>Younger Lawyers Division</c:v>
                </c:pt>
              </c:strCache>
            </c:strRef>
          </c:tx>
          <c:invertIfNegative val="0"/>
          <c:cat>
            <c:strRef>
              <c:f>Sheet1!$B$1</c:f>
              <c:strCache>
                <c:ptCount val="1"/>
                <c:pt idx="0">
                  <c:v>Count</c:v>
                </c:pt>
              </c:strCache>
            </c:strRef>
          </c:cat>
          <c:val>
            <c:numRef>
              <c:f>Sheet1!$B$3</c:f>
              <c:numCache>
                <c:formatCode>General</c:formatCode>
                <c:ptCount val="1"/>
                <c:pt idx="0">
                  <c:v>38</c:v>
                </c:pt>
              </c:numCache>
            </c:numRef>
          </c:val>
        </c:ser>
        <c:ser>
          <c:idx val="2"/>
          <c:order val="2"/>
          <c:tx>
            <c:strRef>
              <c:f>Sheet1!$A$4</c:f>
              <c:strCache>
                <c:ptCount val="1"/>
                <c:pt idx="0">
                  <c:v>Criminal Law Section</c:v>
                </c:pt>
              </c:strCache>
            </c:strRef>
          </c:tx>
          <c:invertIfNegative val="0"/>
          <c:cat>
            <c:strRef>
              <c:f>Sheet1!$B$1</c:f>
              <c:strCache>
                <c:ptCount val="1"/>
                <c:pt idx="0">
                  <c:v>Count</c:v>
                </c:pt>
              </c:strCache>
            </c:strRef>
          </c:cat>
          <c:val>
            <c:numRef>
              <c:f>Sheet1!$B$4</c:f>
              <c:numCache>
                <c:formatCode>General</c:formatCode>
                <c:ptCount val="1"/>
                <c:pt idx="0">
                  <c:v>28</c:v>
                </c:pt>
              </c:numCache>
            </c:numRef>
          </c:val>
        </c:ser>
        <c:dLbls>
          <c:showLegendKey val="0"/>
          <c:showVal val="0"/>
          <c:showCatName val="0"/>
          <c:showSerName val="0"/>
          <c:showPercent val="0"/>
          <c:showBubbleSize val="0"/>
        </c:dLbls>
        <c:gapWidth val="106"/>
        <c:overlap val="-54"/>
        <c:axId val="74450816"/>
        <c:axId val="90253952"/>
      </c:barChart>
      <c:catAx>
        <c:axId val="74450816"/>
        <c:scaling>
          <c:orientation val="minMax"/>
        </c:scaling>
        <c:delete val="1"/>
        <c:axPos val="b"/>
        <c:majorTickMark val="out"/>
        <c:minorTickMark val="none"/>
        <c:tickLblPos val="nextTo"/>
        <c:crossAx val="90253952"/>
        <c:crosses val="autoZero"/>
        <c:auto val="1"/>
        <c:lblAlgn val="ctr"/>
        <c:lblOffset val="100"/>
        <c:noMultiLvlLbl val="0"/>
      </c:catAx>
      <c:valAx>
        <c:axId val="9025395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4450816"/>
        <c:crosses val="autoZero"/>
        <c:crossBetween val="between"/>
      </c:valAx>
    </c:plotArea>
    <c:legend>
      <c:legendPos val="r"/>
      <c:layout>
        <c:manualLayout>
          <c:xMode val="edge"/>
          <c:yMode val="edge"/>
          <c:x val="0.65167918055905072"/>
          <c:y val="0.24361959902569624"/>
          <c:w val="0.34832081944094934"/>
          <c:h val="0.40544350092118508"/>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Austin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Austin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Austin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675630571"/>
              </p:ext>
            </p:extLst>
          </p:nvPr>
        </p:nvGraphicFramePr>
        <p:xfrm>
          <a:off x="368135" y="2057399"/>
          <a:ext cx="7172695" cy="42602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Austin Chapter </a:t>
            </a:r>
            <a:r>
              <a:rPr lang="en-US" sz="3600" b="1" dirty="0" smtClean="0"/>
              <a:t>Membership</a:t>
            </a:r>
            <a:endParaRPr lang="en-US" sz="3600" dirty="0"/>
          </a:p>
        </p:txBody>
      </p:sp>
      <p:sp>
        <p:nvSpPr>
          <p:cNvPr id="11" name="TextBox 10"/>
          <p:cNvSpPr txBox="1"/>
          <p:nvPr/>
        </p:nvSpPr>
        <p:spPr>
          <a:xfrm>
            <a:off x="1840670" y="5157465"/>
            <a:ext cx="5486400" cy="1200329"/>
          </a:xfrm>
          <a:prstGeom prst="rect">
            <a:avLst/>
          </a:prstGeom>
          <a:noFill/>
        </p:spPr>
        <p:txBody>
          <a:bodyPr wrap="square" numCol="1" rtlCol="0">
            <a:spAutoFit/>
          </a:bodyPr>
          <a:lstStyle/>
          <a:p>
            <a:pPr algn="ctr" defTabSz="457200"/>
            <a:endParaRPr lang="en-US" dirty="0">
              <a:solidFill>
                <a:prstClr val="black"/>
              </a:solidFill>
            </a:endParaRPr>
          </a:p>
          <a:p>
            <a:pPr algn="ctr" defTabSz="457200"/>
            <a:r>
              <a:rPr lang="en-US" sz="3600" b="1" dirty="0" smtClean="0">
                <a:solidFill>
                  <a:srgbClr val="251977"/>
                </a:solidFill>
              </a:rPr>
              <a:t>118 </a:t>
            </a:r>
            <a:r>
              <a:rPr lang="en-US" sz="3600" b="1" dirty="0" smtClean="0">
                <a:solidFill>
                  <a:srgbClr val="251977"/>
                </a:solidFill>
              </a:rPr>
              <a:t>Total Members</a:t>
            </a:r>
          </a:p>
          <a:p>
            <a:pPr algn="ctr" defTabSz="457200"/>
            <a:endParaRPr lang="en-US" dirty="0">
              <a:solidFill>
                <a:prstClr val="black"/>
              </a:solidFill>
            </a:endParaRPr>
          </a:p>
        </p:txBody>
      </p:sp>
      <p:pic>
        <p:nvPicPr>
          <p:cNvPr id="7" name="Picture 6" descr="http://www.fedbar.org/Chapters/Austin-Chapter/austin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33" y="1143000"/>
            <a:ext cx="4097923" cy="391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1405</TotalTime>
  <Words>308</Words>
  <Application>Microsoft Office PowerPoint</Application>
  <PresentationFormat>On-screen Show (4:3)</PresentationFormat>
  <Paragraphs>95</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Austin Chapter Membership</vt:lpstr>
      <vt:lpstr>Austin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113</cp:revision>
  <cp:lastPrinted>2015-04-09T14:35:04Z</cp:lastPrinted>
  <dcterms:created xsi:type="dcterms:W3CDTF">2014-08-27T14:16:40Z</dcterms:created>
  <dcterms:modified xsi:type="dcterms:W3CDTF">2015-09-03T14:44:37Z</dcterms:modified>
</cp:coreProperties>
</file>