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24" r:id="rId2"/>
    <p:sldId id="295" r:id="rId3"/>
    <p:sldId id="284" r:id="rId4"/>
    <p:sldId id="285" r:id="rId5"/>
    <p:sldId id="335" r:id="rId6"/>
    <p:sldId id="287" r:id="rId7"/>
    <p:sldId id="331" r:id="rId8"/>
    <p:sldId id="332" r:id="rId9"/>
    <p:sldId id="289" r:id="rId10"/>
    <p:sldId id="290" r:id="rId11"/>
    <p:sldId id="337" r:id="rId12"/>
    <p:sldId id="336" r:id="rId13"/>
    <p:sldId id="318" r:id="rId14"/>
    <p:sldId id="319" r:id="rId15"/>
    <p:sldId id="333"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8" autoAdjust="0"/>
    <p:restoredTop sz="94660"/>
  </p:normalViewPr>
  <p:slideViewPr>
    <p:cSldViewPr snapToGrid="0" snapToObjects="1">
      <p:cViewPr>
        <p:scale>
          <a:sx n="80" d="100"/>
          <a:sy n="80" d="100"/>
        </p:scale>
        <p:origin x="-648" y="-13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Smith\Downloads\Individualf20d950e23a440b0842d8bc933ba8658.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numCache>
            </c:numRef>
          </c:val>
          <c:smooth val="0"/>
        </c:ser>
        <c:dLbls>
          <c:showLegendKey val="0"/>
          <c:showVal val="0"/>
          <c:showCatName val="0"/>
          <c:showSerName val="0"/>
          <c:showPercent val="0"/>
          <c:showBubbleSize val="0"/>
        </c:dLbls>
        <c:marker val="1"/>
        <c:smooth val="0"/>
        <c:axId val="80487552"/>
        <c:axId val="80489088"/>
      </c:lineChart>
      <c:catAx>
        <c:axId val="80487552"/>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80489088"/>
        <c:crosses val="autoZero"/>
        <c:auto val="1"/>
        <c:lblAlgn val="ctr"/>
        <c:lblOffset val="100"/>
        <c:noMultiLvlLbl val="0"/>
      </c:catAx>
      <c:valAx>
        <c:axId val="80489088"/>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80487552"/>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[Individualf20d950e23a440b0842d8bc933ba8658.xls]Individualf20d950e23a440b0842d8!$A$2</c:f>
              <c:strCache>
                <c:ptCount val="1"/>
                <c:pt idx="0">
                  <c:v>Federal Litigation Section</c:v>
                </c:pt>
              </c:strCache>
            </c:strRef>
          </c:tx>
          <c:invertIfNegative val="0"/>
          <c:cat>
            <c:strRef>
              <c:f>[Individualf20d950e23a440b0842d8bc933ba8658.xls]Individualf20d950e23a440b0842d8!$B$1</c:f>
              <c:strCache>
                <c:ptCount val="1"/>
                <c:pt idx="0">
                  <c:v>Count</c:v>
                </c:pt>
              </c:strCache>
            </c:strRef>
          </c:cat>
          <c:val>
            <c:numRef>
              <c:f>[Individualf20d950e23a440b0842d8bc933ba8658.xls]Individualf20d950e23a440b0842d8!$B$2</c:f>
              <c:numCache>
                <c:formatCode>General</c:formatCode>
                <c:ptCount val="1"/>
                <c:pt idx="0">
                  <c:v>137</c:v>
                </c:pt>
              </c:numCache>
            </c:numRef>
          </c:val>
        </c:ser>
        <c:ser>
          <c:idx val="1"/>
          <c:order val="1"/>
          <c:tx>
            <c:strRef>
              <c:f>[Individualf20d950e23a440b0842d8bc933ba8658.xls]Individualf20d950e23a440b0842d8!$A$3</c:f>
              <c:strCache>
                <c:ptCount val="1"/>
                <c:pt idx="0">
                  <c:v>Younger Lawyers Division</c:v>
                </c:pt>
              </c:strCache>
            </c:strRef>
          </c:tx>
          <c:invertIfNegative val="0"/>
          <c:cat>
            <c:strRef>
              <c:f>[Individualf20d950e23a440b0842d8bc933ba8658.xls]Individualf20d950e23a440b0842d8!$B$1</c:f>
              <c:strCache>
                <c:ptCount val="1"/>
                <c:pt idx="0">
                  <c:v>Count</c:v>
                </c:pt>
              </c:strCache>
            </c:strRef>
          </c:cat>
          <c:val>
            <c:numRef>
              <c:f>[Individualf20d950e23a440b0842d8bc933ba8658.xls]Individualf20d950e23a440b0842d8!$B$3</c:f>
              <c:numCache>
                <c:formatCode>General</c:formatCode>
                <c:ptCount val="1"/>
                <c:pt idx="0">
                  <c:v>79</c:v>
                </c:pt>
              </c:numCache>
            </c:numRef>
          </c:val>
        </c:ser>
        <c:ser>
          <c:idx val="2"/>
          <c:order val="2"/>
          <c:tx>
            <c:strRef>
              <c:f>[Individualf20d950e23a440b0842d8bc933ba8658.xls]Individualf20d950e23a440b0842d8!$A$4</c:f>
              <c:strCache>
                <c:ptCount val="1"/>
                <c:pt idx="0">
                  <c:v>Labor and Employment Law Section</c:v>
                </c:pt>
              </c:strCache>
            </c:strRef>
          </c:tx>
          <c:invertIfNegative val="0"/>
          <c:cat>
            <c:strRef>
              <c:f>[Individualf20d950e23a440b0842d8bc933ba8658.xls]Individualf20d950e23a440b0842d8!$B$1</c:f>
              <c:strCache>
                <c:ptCount val="1"/>
                <c:pt idx="0">
                  <c:v>Count</c:v>
                </c:pt>
              </c:strCache>
            </c:strRef>
          </c:cat>
          <c:val>
            <c:numRef>
              <c:f>[Individualf20d950e23a440b0842d8bc933ba8658.xls]Individualf20d950e23a440b0842d8!$B$4</c:f>
              <c:numCache>
                <c:formatCode>General</c:formatCode>
                <c:ptCount val="1"/>
                <c:pt idx="0">
                  <c:v>51</c:v>
                </c:pt>
              </c:numCache>
            </c:numRef>
          </c:val>
        </c:ser>
        <c:ser>
          <c:idx val="3"/>
          <c:order val="3"/>
          <c:tx>
            <c:strRef>
              <c:f>[Individualf20d950e23a440b0842d8bc933ba8658.xls]Individualf20d950e23a440b0842d8!$A$5</c:f>
              <c:strCache>
                <c:ptCount val="1"/>
                <c:pt idx="0">
                  <c:v>Criminal Law Section</c:v>
                </c:pt>
              </c:strCache>
            </c:strRef>
          </c:tx>
          <c:invertIfNegative val="0"/>
          <c:cat>
            <c:strRef>
              <c:f>[Individualf20d950e23a440b0842d8bc933ba8658.xls]Individualf20d950e23a440b0842d8!$B$1</c:f>
              <c:strCache>
                <c:ptCount val="1"/>
                <c:pt idx="0">
                  <c:v>Count</c:v>
                </c:pt>
              </c:strCache>
            </c:strRef>
          </c:cat>
          <c:val>
            <c:numRef>
              <c:f>[Individualf20d950e23a440b0842d8bc933ba8658.xls]Individualf20d950e23a440b0842d8!$B$5</c:f>
              <c:numCache>
                <c:formatCode>General</c:formatCode>
                <c:ptCount val="1"/>
                <c:pt idx="0">
                  <c:v>35</c:v>
                </c:pt>
              </c:numCache>
            </c:numRef>
          </c:val>
        </c:ser>
        <c:dLbls>
          <c:showLegendKey val="0"/>
          <c:showVal val="0"/>
          <c:showCatName val="0"/>
          <c:showSerName val="0"/>
          <c:showPercent val="0"/>
          <c:showBubbleSize val="0"/>
        </c:dLbls>
        <c:gapWidth val="150"/>
        <c:overlap val="-59"/>
        <c:axId val="32424704"/>
        <c:axId val="32426240"/>
      </c:barChart>
      <c:catAx>
        <c:axId val="32424704"/>
        <c:scaling>
          <c:orientation val="minMax"/>
        </c:scaling>
        <c:delete val="1"/>
        <c:axPos val="b"/>
        <c:majorTickMark val="out"/>
        <c:minorTickMark val="none"/>
        <c:tickLblPos val="nextTo"/>
        <c:crossAx val="32426240"/>
        <c:crosses val="autoZero"/>
        <c:auto val="1"/>
        <c:lblAlgn val="ctr"/>
        <c:lblOffset val="100"/>
        <c:noMultiLvlLbl val="0"/>
      </c:catAx>
      <c:valAx>
        <c:axId val="32426240"/>
        <c:scaling>
          <c:orientation val="minMax"/>
        </c:scaling>
        <c:delete val="0"/>
        <c:axPos val="l"/>
        <c:majorGridlines/>
        <c:numFmt formatCode="General" sourceLinked="1"/>
        <c:majorTickMark val="out"/>
        <c:minorTickMark val="none"/>
        <c:tickLblPos val="nextTo"/>
        <c:txPr>
          <a:bodyPr/>
          <a:lstStyle/>
          <a:p>
            <a:pPr>
              <a:defRPr sz="1400" b="1"/>
            </a:pPr>
            <a:endParaRPr lang="en-US"/>
          </a:p>
        </c:txPr>
        <c:crossAx val="32424704"/>
        <c:crosses val="autoZero"/>
        <c:crossBetween val="between"/>
      </c:valAx>
    </c:plotArea>
    <c:legend>
      <c:legendPos val="r"/>
      <c:layout>
        <c:manualLayout>
          <c:xMode val="edge"/>
          <c:yMode val="edge"/>
          <c:x val="0.70000638861289899"/>
          <c:y val="4.5939295844116608E-2"/>
          <c:w val="0.2910939349172032"/>
          <c:h val="0.56127429754695524"/>
        </c:manualLayout>
      </c:layout>
      <c:overlay val="0"/>
      <c:txPr>
        <a:bodyPr/>
        <a:lstStyle/>
        <a:p>
          <a:pPr>
            <a:defRPr sz="15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9/21/2015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9/21/2015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4C927-8B19-0245-A237-ECAEFF140A57}" type="datetimeFigureOut">
              <a:rPr lang="en-US" smtClean="0"/>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4C927-8B19-0245-A237-ECAEFF140A57}" type="datetimeFigureOut">
              <a:rPr lang="en-US" smtClean="0"/>
              <a:t>9/21/2015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4C927-8B19-0245-A237-ECAEFF140A57}" type="datetimeFigureOut">
              <a:rPr lang="en-US" smtClean="0"/>
              <a:t>9/21/2015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9/21/2015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9/21/2015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t>Atlanta </a:t>
            </a:r>
            <a:r>
              <a:rPr lang="en-US" sz="6000" b="1" dirty="0" smtClean="0"/>
              <a:t>Chapter</a:t>
            </a:r>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Social Media</a:t>
            </a:r>
            <a:endParaRPr lang="en-US"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83368"/>
            <a:ext cx="6756070" cy="4969982"/>
          </a:xfrm>
          <a:prstGeom prst="rect">
            <a:avLst/>
          </a:prstGeom>
        </p:spPr>
      </p:pic>
    </p:spTree>
    <p:extLst>
      <p:ext uri="{BB962C8B-B14F-4D97-AF65-F5344CB8AC3E}">
        <p14:creationId xmlns:p14="http://schemas.microsoft.com/office/powerpoint/2010/main" val="5560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Atlanta </a:t>
            </a:r>
            <a:r>
              <a:rPr lang="en-US" sz="3600" b="1" dirty="0" smtClean="0"/>
              <a:t>Chapter Membership</a:t>
            </a:r>
            <a:endParaRPr lang="en-US" sz="3600" dirty="0"/>
          </a:p>
        </p:txBody>
      </p:sp>
      <p:sp>
        <p:nvSpPr>
          <p:cNvPr id="11" name="TextBox 10"/>
          <p:cNvSpPr txBox="1"/>
          <p:nvPr/>
        </p:nvSpPr>
        <p:spPr>
          <a:xfrm>
            <a:off x="609599" y="5053484"/>
            <a:ext cx="7465075" cy="1200329"/>
          </a:xfrm>
          <a:prstGeom prst="rect">
            <a:avLst/>
          </a:prstGeom>
          <a:noFill/>
        </p:spPr>
        <p:txBody>
          <a:bodyPr wrap="square" numCol="1" rtlCol="0">
            <a:spAutoFit/>
          </a:bodyPr>
          <a:lstStyle/>
          <a:p>
            <a:pPr algn="ctr" defTabSz="457200"/>
            <a:r>
              <a:rPr lang="en-US" sz="3600" b="1" dirty="0" smtClean="0">
                <a:solidFill>
                  <a:srgbClr val="251977"/>
                </a:solidFill>
              </a:rPr>
              <a:t>359 Total </a:t>
            </a:r>
            <a:r>
              <a:rPr lang="en-US" sz="3600" b="1" dirty="0" smtClean="0">
                <a:solidFill>
                  <a:srgbClr val="251977"/>
                </a:solidFill>
              </a:rPr>
              <a:t>Members</a:t>
            </a:r>
          </a:p>
          <a:p>
            <a:pPr algn="ctr" defTabSz="457200"/>
            <a:r>
              <a:rPr lang="en-US" sz="3600" b="1" i="1" dirty="0" smtClean="0">
                <a:solidFill>
                  <a:srgbClr val="FF0000"/>
                </a:solidFill>
              </a:rPr>
              <a:t>18% </a:t>
            </a:r>
            <a:r>
              <a:rPr lang="en-US" sz="3600" b="1" i="1" dirty="0" smtClean="0">
                <a:solidFill>
                  <a:srgbClr val="FF0000"/>
                </a:solidFill>
              </a:rPr>
              <a:t>Increase in One Year!</a:t>
            </a:r>
          </a:p>
        </p:txBody>
      </p:sp>
      <p:pic>
        <p:nvPicPr>
          <p:cNvPr id="7" name="Picture 6" descr="http://www.fedbar.org/chapters/atlanta-chapter/atlanta-chapter-map.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7053" y="1439944"/>
            <a:ext cx="2989078" cy="3452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740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Atlanta </a:t>
            </a:r>
            <a:r>
              <a:rPr lang="en-US" sz="3600" b="1" dirty="0" smtClean="0"/>
              <a:t>Chapter Membership</a:t>
            </a:r>
            <a:endParaRPr lang="en-US" sz="3600" dirty="0"/>
          </a:p>
        </p:txBody>
      </p:sp>
      <p:sp>
        <p:nvSpPr>
          <p:cNvPr id="9" name="TextBox 8"/>
          <p:cNvSpPr txBox="1"/>
          <p:nvPr/>
        </p:nvSpPr>
        <p:spPr>
          <a:xfrm>
            <a:off x="799600" y="1083625"/>
            <a:ext cx="7465075" cy="861774"/>
          </a:xfrm>
          <a:prstGeom prst="rect">
            <a:avLst/>
          </a:prstGeom>
          <a:noFill/>
        </p:spPr>
        <p:txBody>
          <a:bodyPr wrap="square" rtlCol="0">
            <a:spAutoFit/>
          </a:bodyPr>
          <a:lstStyle/>
          <a:p>
            <a:pPr algn="ctr" defTabSz="457200"/>
            <a:r>
              <a:rPr lang="en-US" sz="2500" b="1" dirty="0" smtClean="0">
                <a:solidFill>
                  <a:prstClr val="black"/>
                </a:solidFill>
              </a:rPr>
              <a:t>Sections and Divisions within the </a:t>
            </a:r>
            <a:r>
              <a:rPr lang="en-US" sz="2500" b="1" dirty="0" smtClean="0">
                <a:solidFill>
                  <a:prstClr val="black"/>
                </a:solidFill>
              </a:rPr>
              <a:t>Atlanta </a:t>
            </a:r>
            <a:r>
              <a:rPr lang="en-US" sz="2500" b="1" dirty="0" smtClean="0">
                <a:solidFill>
                  <a:prstClr val="black"/>
                </a:solidFill>
              </a:rPr>
              <a:t>Chapter that have the Most Members</a:t>
            </a:r>
            <a:endParaRPr lang="en-US" sz="2500" b="1"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1239021057"/>
              </p:ext>
            </p:extLst>
          </p:nvPr>
        </p:nvGraphicFramePr>
        <p:xfrm>
          <a:off x="178129" y="2057399"/>
          <a:ext cx="8562109" cy="428402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39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smtClean="0"/>
              <a:t>What’s New? – Member Plus Program</a:t>
            </a:r>
            <a:endParaRPr lang="en-US" sz="35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440218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What’s New? - 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8" name="Picture 7" descr="cleveland sli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 y="1413934"/>
            <a:ext cx="6785429" cy="4749800"/>
          </a:xfrm>
          <a:prstGeom prst="rect">
            <a:avLst/>
          </a:prstGeom>
        </p:spPr>
      </p:pic>
    </p:spTree>
    <p:extLst>
      <p:ext uri="{BB962C8B-B14F-4D97-AF65-F5344CB8AC3E}">
        <p14:creationId xmlns:p14="http://schemas.microsoft.com/office/powerpoint/2010/main" val="104080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smtClean="0"/>
              <a:t>FBA Mission Statement</a:t>
            </a:r>
            <a:endParaRPr lang="en-US" sz="3600" b="1" dirty="0"/>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5802347" y="1742462"/>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359831200"/>
              </p:ext>
            </p:extLst>
          </p:nvPr>
        </p:nvGraphicFramePr>
        <p:xfrm>
          <a:off x="249522" y="1437835"/>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919594" y="1761985"/>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spTree>
    <p:extLst>
      <p:ext uri="{BB962C8B-B14F-4D97-AF65-F5344CB8AC3E}">
        <p14:creationId xmlns:p14="http://schemas.microsoft.com/office/powerpoint/2010/main" val="19775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31" y="1552369"/>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979" y="1656422"/>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7868423" cy="3419610"/>
          </a:xfrm>
          <a:prstGeom prst="rect">
            <a:avLst/>
          </a:prstGeom>
        </p:spPr>
      </p:pic>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6"/>
          <a:stretch>
            <a:fillRect/>
          </a:stretch>
        </p:blipFill>
        <p:spPr>
          <a:xfrm>
            <a:off x="0" y="6463757"/>
            <a:ext cx="9154160" cy="404403"/>
          </a:xfrm>
          <a:prstGeom prst="rect">
            <a:avLst/>
          </a:prstGeom>
        </p:spPr>
      </p:pic>
    </p:spTree>
    <p:extLst>
      <p:ext uri="{BB962C8B-B14F-4D97-AF65-F5344CB8AC3E}">
        <p14:creationId xmlns:p14="http://schemas.microsoft.com/office/powerpoint/2010/main" val="423738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20" y="1371600"/>
            <a:ext cx="7330698" cy="418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1352</TotalTime>
  <Words>307</Words>
  <Application>Microsoft Office PowerPoint</Application>
  <PresentationFormat>On-screen Show (4:3)</PresentationFormat>
  <Paragraphs>93</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InsTax Slides Template</vt:lpstr>
      <vt:lpstr>PowerPoint Presentation</vt:lpstr>
      <vt:lpstr>FBA Mission Statement</vt:lpstr>
      <vt:lpstr>FBA National Membership</vt:lpstr>
      <vt:lpstr>Monthly Membership Counts FY 2013-2015</vt:lpstr>
      <vt:lpstr>PowerPoint Presentation</vt:lpstr>
      <vt:lpstr>FBA Member Demographics </vt:lpstr>
      <vt:lpstr>FBA Sections and Divisions </vt:lpstr>
      <vt:lpstr>PowerPoint Presentation</vt:lpstr>
      <vt:lpstr>FBA Sections and Divisions </vt:lpstr>
      <vt:lpstr>FBA Social Media</vt:lpstr>
      <vt:lpstr>Atlanta Chapter Membership</vt:lpstr>
      <vt:lpstr>Atlanta Chapter Membership</vt:lpstr>
      <vt:lpstr>What’s New? – Member Plus Program</vt:lpstr>
      <vt:lpstr>PowerPoint Presentation</vt:lpstr>
      <vt:lpstr>PowerPoint Presentation</vt:lpstr>
    </vt:vector>
  </TitlesOfParts>
  <Company>Federal Bar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123</cp:revision>
  <cp:lastPrinted>2015-04-09T14:35:04Z</cp:lastPrinted>
  <dcterms:created xsi:type="dcterms:W3CDTF">2014-08-27T14:16:40Z</dcterms:created>
  <dcterms:modified xsi:type="dcterms:W3CDTF">2015-09-21T20:05:55Z</dcterms:modified>
</cp:coreProperties>
</file>