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6" r:id="rId2"/>
    <p:sldId id="299" r:id="rId3"/>
    <p:sldId id="269" r:id="rId4"/>
    <p:sldId id="312" r:id="rId5"/>
    <p:sldId id="315" r:id="rId6"/>
    <p:sldId id="323" r:id="rId7"/>
    <p:sldId id="320" r:id="rId8"/>
    <p:sldId id="321" r:id="rId9"/>
    <p:sldId id="322" r:id="rId10"/>
    <p:sldId id="318" r:id="rId11"/>
    <p:sldId id="297" r:id="rId12"/>
    <p:sldId id="324" r:id="rId13"/>
    <p:sldId id="325" r:id="rId14"/>
    <p:sldId id="326" r:id="rId15"/>
    <p:sldId id="262" r:id="rId16"/>
    <p:sldId id="287" r:id="rId17"/>
    <p:sldId id="291" r:id="rId18"/>
  </p:sldIdLst>
  <p:sldSz cx="7497763" cy="9601200"/>
  <p:notesSz cx="6985000" cy="9283700"/>
  <p:custDataLst>
    <p:tags r:id="rId20"/>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0" autoAdjust="0"/>
    <p:restoredTop sz="99611" autoAdjust="0"/>
  </p:normalViewPr>
  <p:slideViewPr>
    <p:cSldViewPr>
      <p:cViewPr varScale="1">
        <p:scale>
          <a:sx n="79" d="100"/>
          <a:sy n="79" d="100"/>
        </p:scale>
        <p:origin x="2970" y="162"/>
      </p:cViewPr>
      <p:guideLst>
        <p:guide orient="horz" pos="3024"/>
        <p:guide pos="236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2" y="1"/>
            <a:ext cx="3026524" cy="464809"/>
          </a:xfrm>
          <a:prstGeom prst="rect">
            <a:avLst/>
          </a:prstGeom>
          <a:effectLst/>
        </p:spPr>
        <p:txBody>
          <a:bodyPr vert="horz" lIns="89535" tIns="44768" rIns="89535" bIns="44768" rtlCol="0"/>
          <a:lstStyle>
            <a:lvl1pPr algn="l">
              <a:defRPr sz="1200">
                <a:effectLst/>
              </a:defRPr>
            </a:lvl1pPr>
          </a:lstStyle>
          <a:p>
            <a:endParaRPr lang="en-US">
              <a:effectLst/>
            </a:endParaRPr>
          </a:p>
        </p:txBody>
      </p:sp>
      <p:sp>
        <p:nvSpPr>
          <p:cNvPr id="3" name="Date Placeholder 2"/>
          <p:cNvSpPr>
            <a:spLocks noGrp="1"/>
          </p:cNvSpPr>
          <p:nvPr>
            <p:ph type="dt" idx="1"/>
          </p:nvPr>
        </p:nvSpPr>
        <p:spPr>
          <a:xfrm>
            <a:off x="3956930" y="1"/>
            <a:ext cx="3026524" cy="464809"/>
          </a:xfrm>
          <a:prstGeom prst="rect">
            <a:avLst/>
          </a:prstGeom>
          <a:effectLst/>
        </p:spPr>
        <p:txBody>
          <a:bodyPr vert="horz" lIns="89535" tIns="44768" rIns="89535" bIns="44768" rtlCol="0"/>
          <a:lstStyle>
            <a:lvl1pPr algn="r">
              <a:defRPr sz="1200">
                <a:effectLst/>
              </a:defRPr>
            </a:lvl1pPr>
          </a:lstStyle>
          <a:p>
            <a:fld id="{95F75CF1-1906-485F-8925-80005E252E25}" type="datetimeFigureOut">
              <a:rPr lang="en-US" smtClean="0">
                <a:effectLst/>
              </a:rPr>
              <a:t>10/27/2020</a:t>
            </a:fld>
            <a:endParaRPr lang="en-US">
              <a:effectLst/>
            </a:endParaRPr>
          </a:p>
        </p:txBody>
      </p:sp>
      <p:sp>
        <p:nvSpPr>
          <p:cNvPr id="4" name="Slide Image Placeholder 3"/>
          <p:cNvSpPr>
            <a:spLocks noGrp="1" noRot="1" noChangeAspect="1"/>
          </p:cNvSpPr>
          <p:nvPr>
            <p:ph type="sldImg" idx="2"/>
          </p:nvPr>
        </p:nvSpPr>
        <p:spPr>
          <a:xfrm>
            <a:off x="2133600" y="695325"/>
            <a:ext cx="2717800" cy="3481388"/>
          </a:xfrm>
          <a:prstGeom prst="rect">
            <a:avLst/>
          </a:prstGeom>
          <a:noFill/>
          <a:ln w="12700">
            <a:solidFill>
              <a:prstClr val="black"/>
            </a:solidFill>
          </a:ln>
          <a:effectLst/>
        </p:spPr>
      </p:sp>
      <p:sp>
        <p:nvSpPr>
          <p:cNvPr id="5" name="Notes Placeholder 4"/>
          <p:cNvSpPr>
            <a:spLocks noGrp="1"/>
          </p:cNvSpPr>
          <p:nvPr>
            <p:ph type="body" sz="quarter" idx="3"/>
          </p:nvPr>
        </p:nvSpPr>
        <p:spPr>
          <a:xfrm>
            <a:off x="698192" y="4409446"/>
            <a:ext cx="5588619" cy="4178600"/>
          </a:xfrm>
          <a:prstGeom prst="rect">
            <a:avLst/>
          </a:prstGeom>
          <a:effectLst/>
        </p:spPr>
        <p:txBody>
          <a:bodyPr vert="horz" lIns="89535" tIns="44768" rIns="89535" bIns="44768" rtlCol="0"/>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6" name="Footer Placeholder 5"/>
          <p:cNvSpPr>
            <a:spLocks noGrp="1"/>
          </p:cNvSpPr>
          <p:nvPr>
            <p:ph type="ftr" sz="quarter" idx="4"/>
          </p:nvPr>
        </p:nvSpPr>
        <p:spPr>
          <a:xfrm>
            <a:off x="2" y="8817333"/>
            <a:ext cx="3026524" cy="464809"/>
          </a:xfrm>
          <a:prstGeom prst="rect">
            <a:avLst/>
          </a:prstGeom>
          <a:effectLst/>
        </p:spPr>
        <p:txBody>
          <a:bodyPr vert="horz" lIns="89535" tIns="44768" rIns="89535" bIns="44768" rtlCol="0" anchor="b"/>
          <a:lstStyle>
            <a:lvl1pPr algn="l">
              <a:defRPr sz="1200">
                <a:effectLst/>
              </a:defRPr>
            </a:lvl1pPr>
          </a:lstStyle>
          <a:p>
            <a:endParaRPr lang="en-US">
              <a:effectLst/>
            </a:endParaRPr>
          </a:p>
        </p:txBody>
      </p:sp>
      <p:sp>
        <p:nvSpPr>
          <p:cNvPr id="7" name="Slide Number Placeholder 6"/>
          <p:cNvSpPr>
            <a:spLocks noGrp="1"/>
          </p:cNvSpPr>
          <p:nvPr>
            <p:ph type="sldNum" sz="quarter" idx="5"/>
          </p:nvPr>
        </p:nvSpPr>
        <p:spPr>
          <a:xfrm>
            <a:off x="3956930" y="8817333"/>
            <a:ext cx="3026524" cy="464809"/>
          </a:xfrm>
          <a:prstGeom prst="rect">
            <a:avLst/>
          </a:prstGeom>
          <a:effectLst/>
        </p:spPr>
        <p:txBody>
          <a:bodyPr vert="horz" lIns="89535" tIns="44768" rIns="89535" bIns="44768" rtlCol="0" anchor="b"/>
          <a:lstStyle>
            <a:lvl1pPr algn="r">
              <a:defRPr sz="1200">
                <a:effectLst/>
              </a:defRPr>
            </a:lvl1pPr>
          </a:lstStyle>
          <a:p>
            <a:fld id="{8905DB38-C963-4168-8078-4833262B6085}" type="slidenum">
              <a:rPr lang="en-US" smtClean="0">
                <a:effectLst/>
              </a:rPr>
              <a:t>‹#›</a:t>
            </a:fld>
            <a:endParaRPr lang="en-US">
              <a:effectLst/>
            </a:endParaRPr>
          </a:p>
        </p:txBody>
      </p:sp>
    </p:spTree>
    <p:extLst>
      <p:ext uri="{BB962C8B-B14F-4D97-AF65-F5344CB8AC3E}">
        <p14:creationId xmlns:p14="http://schemas.microsoft.com/office/powerpoint/2010/main" val="348565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562332" y="2982596"/>
            <a:ext cx="6373099" cy="2058035"/>
          </a:xfrm>
          <a:effectLst/>
        </p:spPr>
        <p:txBody>
          <a:bodyPr/>
          <a:lstStyle/>
          <a:p>
            <a:r>
              <a:rPr lang="en-US" smtClean="0">
                <a:effectLst/>
              </a:rPr>
              <a:t>Click to edit Master title style</a:t>
            </a:r>
            <a:endParaRPr lang="en-US">
              <a:effectLst/>
            </a:endParaRPr>
          </a:p>
        </p:txBody>
      </p:sp>
      <p:sp>
        <p:nvSpPr>
          <p:cNvPr id="3" name="Subtitle 2"/>
          <p:cNvSpPr>
            <a:spLocks noGrp="1"/>
          </p:cNvSpPr>
          <p:nvPr>
            <p:ph type="subTitle" idx="1"/>
          </p:nvPr>
        </p:nvSpPr>
        <p:spPr>
          <a:xfrm>
            <a:off x="1124665" y="5440680"/>
            <a:ext cx="5248434" cy="2453640"/>
          </a:xfr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sp>
        <p:nvSpPr>
          <p:cNvPr id="4" name="Date Placeholder 3"/>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30838022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33247543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4458306" y="537845"/>
            <a:ext cx="1382400" cy="11470323"/>
          </a:xfrm>
          <a:effectLst/>
        </p:spPr>
        <p:txBody>
          <a:bodyPr vert="eaVert"/>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307200" y="537845"/>
            <a:ext cx="4026143" cy="11470323"/>
          </a:xfrm>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17080088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idx="1"/>
          </p:nvPr>
        </p:nvSpPr>
        <p:spPr>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2788265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592271" y="6169661"/>
            <a:ext cx="6373099" cy="1906905"/>
          </a:xfrm>
          <a:effectLst/>
        </p:spPr>
        <p:txBody>
          <a:bodyPr anchor="t"/>
          <a:lstStyle>
            <a:lvl1pPr algn="l">
              <a:defRPr sz="4000" b="1" cap="all">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592271" y="4069399"/>
            <a:ext cx="6373099" cy="2100262"/>
          </a:xfrm>
          <a:effectLst/>
        </p:spPr>
        <p:txBody>
          <a:bodyPr anchor="b"/>
          <a:lstStyle>
            <a:lvl1pPr marL="0" indent="0">
              <a:buNone/>
              <a:defRPr sz="2000">
                <a:solidFill>
                  <a:schemeClr val="tx1">
                    <a:tint val="75000"/>
                  </a:schemeClr>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smtClean="0">
                <a:effectLst/>
              </a:rPr>
              <a:t>Click to edit Master text styles</a:t>
            </a:r>
          </a:p>
        </p:txBody>
      </p:sp>
      <p:sp>
        <p:nvSpPr>
          <p:cNvPr id="4" name="Date Placeholder 3"/>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15459641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sz="half" idx="1"/>
          </p:nvPr>
        </p:nvSpPr>
        <p:spPr>
          <a:xfrm>
            <a:off x="307200" y="3135948"/>
            <a:ext cx="2703621" cy="8872220"/>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Content Placeholder 3"/>
          <p:cNvSpPr>
            <a:spLocks noGrp="1"/>
          </p:cNvSpPr>
          <p:nvPr>
            <p:ph sz="half" idx="2"/>
          </p:nvPr>
        </p:nvSpPr>
        <p:spPr>
          <a:xfrm>
            <a:off x="3135784" y="3135948"/>
            <a:ext cx="2704922" cy="8872220"/>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Date Placeholder 4"/>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32145047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74888" y="384493"/>
            <a:ext cx="6747987" cy="1600200"/>
          </a:xfrm>
          <a:effectLst/>
        </p:spPr>
        <p:txBody>
          <a:bodyPr/>
          <a:lstStyle>
            <a:lvl1pPr>
              <a:defRPr>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374888" y="2149158"/>
            <a:ext cx="3312814" cy="895667"/>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4" name="Content Placeholder 3"/>
          <p:cNvSpPr>
            <a:spLocks noGrp="1"/>
          </p:cNvSpPr>
          <p:nvPr>
            <p:ph sz="half" idx="2"/>
          </p:nvPr>
        </p:nvSpPr>
        <p:spPr>
          <a:xfrm>
            <a:off x="374888" y="3044825"/>
            <a:ext cx="3312814" cy="5531803"/>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Text Placeholder 4"/>
          <p:cNvSpPr>
            <a:spLocks noGrp="1"/>
          </p:cNvSpPr>
          <p:nvPr>
            <p:ph type="body" sz="quarter" idx="3"/>
          </p:nvPr>
        </p:nvSpPr>
        <p:spPr>
          <a:xfrm>
            <a:off x="3808760" y="2149158"/>
            <a:ext cx="3314115" cy="895667"/>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6" name="Content Placeholder 5"/>
          <p:cNvSpPr>
            <a:spLocks noGrp="1"/>
          </p:cNvSpPr>
          <p:nvPr>
            <p:ph sz="quarter" idx="4"/>
          </p:nvPr>
        </p:nvSpPr>
        <p:spPr>
          <a:xfrm>
            <a:off x="3808760" y="3044825"/>
            <a:ext cx="3314115" cy="5531803"/>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Date Placeholder 6"/>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8" name="Footer Placeholder 7"/>
          <p:cNvSpPr>
            <a:spLocks noGrp="1"/>
          </p:cNvSpPr>
          <p:nvPr>
            <p:ph type="ftr" sz="quarter" idx="11"/>
          </p:nvPr>
        </p:nvSpPr>
        <p:spPr>
          <a:effectLst/>
        </p:spPr>
        <p:txBody>
          <a:bodyPr/>
          <a:lstStyle/>
          <a:p>
            <a:endParaRPr lang="en-US">
              <a:effectLst/>
            </a:endParaRPr>
          </a:p>
        </p:txBody>
      </p:sp>
      <p:sp>
        <p:nvSpPr>
          <p:cNvPr id="9" name="Slide Number Placeholder 8"/>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40577636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Date Placeholder 2"/>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4" name="Footer Placeholder 3"/>
          <p:cNvSpPr>
            <a:spLocks noGrp="1"/>
          </p:cNvSpPr>
          <p:nvPr>
            <p:ph type="ftr" sz="quarter" idx="11"/>
          </p:nvPr>
        </p:nvSpPr>
        <p:spPr>
          <a:effectLst/>
        </p:spPr>
        <p:txBody>
          <a:bodyPr/>
          <a:lstStyle/>
          <a:p>
            <a:endParaRPr lang="en-US">
              <a:effectLst/>
            </a:endParaRPr>
          </a:p>
        </p:txBody>
      </p:sp>
      <p:sp>
        <p:nvSpPr>
          <p:cNvPr id="5" name="Slide Number Placeholder 4"/>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14949273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3" name="Footer Placeholder 2"/>
          <p:cNvSpPr>
            <a:spLocks noGrp="1"/>
          </p:cNvSpPr>
          <p:nvPr>
            <p:ph type="ftr" sz="quarter" idx="11"/>
          </p:nvPr>
        </p:nvSpPr>
        <p:spPr>
          <a:effectLst/>
        </p:spPr>
        <p:txBody>
          <a:bodyPr/>
          <a:lstStyle/>
          <a:p>
            <a:endParaRPr lang="en-US">
              <a:effectLst/>
            </a:endParaRPr>
          </a:p>
        </p:txBody>
      </p:sp>
      <p:sp>
        <p:nvSpPr>
          <p:cNvPr id="4" name="Slide Number Placeholder 3"/>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3420779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74889" y="382270"/>
            <a:ext cx="2466712" cy="1626870"/>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2931417" y="382271"/>
            <a:ext cx="4191458" cy="8194358"/>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Text Placeholder 3"/>
          <p:cNvSpPr>
            <a:spLocks noGrp="1"/>
          </p:cNvSpPr>
          <p:nvPr>
            <p:ph type="body" sz="half" idx="2"/>
          </p:nvPr>
        </p:nvSpPr>
        <p:spPr>
          <a:xfrm>
            <a:off x="374889" y="2009141"/>
            <a:ext cx="2466712" cy="6567488"/>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11390156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469614" y="6720840"/>
            <a:ext cx="4498658" cy="793433"/>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Picture Placeholder 2"/>
          <p:cNvSpPr>
            <a:spLocks noGrp="1"/>
          </p:cNvSpPr>
          <p:nvPr>
            <p:ph type="pic" idx="1"/>
          </p:nvPr>
        </p:nvSpPr>
        <p:spPr>
          <a:xfrm>
            <a:off x="1469614" y="857885"/>
            <a:ext cx="4498658" cy="576072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n-US">
              <a:effectLst/>
            </a:endParaRPr>
          </a:p>
        </p:txBody>
      </p:sp>
      <p:sp>
        <p:nvSpPr>
          <p:cNvPr id="4" name="Text Placeholder 3"/>
          <p:cNvSpPr>
            <a:spLocks noGrp="1"/>
          </p:cNvSpPr>
          <p:nvPr>
            <p:ph type="body" sz="half" idx="2"/>
          </p:nvPr>
        </p:nvSpPr>
        <p:spPr>
          <a:xfrm>
            <a:off x="1469614" y="7514273"/>
            <a:ext cx="4498658" cy="1126807"/>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10"/>
          </p:nvPr>
        </p:nvSpPr>
        <p:spPr>
          <a:effectLst/>
        </p:spPr>
        <p:txBody>
          <a:bodyPr/>
          <a:lstStyle/>
          <a:p>
            <a:fld id="{1617691E-64D4-4D98-93E9-E1F34ABEB7E5}" type="datetimeFigureOut">
              <a:rPr lang="en-US" smtClean="0">
                <a:effectLst/>
              </a:rPr>
              <a:t>10/27/2020</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28641042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Title Placeholder 1"/>
          <p:cNvSpPr>
            <a:spLocks noGrp="1"/>
          </p:cNvSpPr>
          <p:nvPr>
            <p:ph type="title"/>
          </p:nvPr>
        </p:nvSpPr>
        <p:spPr>
          <a:xfrm>
            <a:off x="374888" y="384493"/>
            <a:ext cx="6747987" cy="1600200"/>
          </a:xfrm>
          <a:prstGeom prst="rect">
            <a:avLst/>
          </a:prstGeom>
          <a:effectLst/>
        </p:spPr>
        <p:txBody>
          <a:bodyPr vert="horz" lIns="91440" tIns="45720" rIns="91440" bIns="45720" rtlCol="0" anchor="ctr">
            <a:normAutofit/>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374888" y="2240281"/>
            <a:ext cx="6747987" cy="6336348"/>
          </a:xfrm>
          <a:prstGeom prst="rect">
            <a:avLst/>
          </a:prstGeom>
          <a:effectLst/>
        </p:spPr>
        <p:txBody>
          <a:bodyPr vert="horz" lIns="91440" tIns="45720" rIns="91440" bIns="45720" rtlCol="0">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nvPr>
        </p:nvSpPr>
        <p:spPr>
          <a:xfrm>
            <a:off x="374888" y="8898891"/>
            <a:ext cx="1749478" cy="51117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fld id="{1617691E-64D4-4D98-93E9-E1F34ABEB7E5}" type="datetimeFigureOut">
              <a:rPr lang="en-US" smtClean="0">
                <a:effectLst/>
              </a:rPr>
              <a:t>10/27/2020</a:t>
            </a:fld>
            <a:endParaRPr lang="en-US">
              <a:effectLst/>
            </a:endParaRPr>
          </a:p>
        </p:txBody>
      </p:sp>
      <p:sp>
        <p:nvSpPr>
          <p:cNvPr id="5" name="Footer Placeholder 4"/>
          <p:cNvSpPr>
            <a:spLocks noGrp="1"/>
          </p:cNvSpPr>
          <p:nvPr>
            <p:ph type="ftr" sz="quarter" idx="3"/>
          </p:nvPr>
        </p:nvSpPr>
        <p:spPr>
          <a:xfrm>
            <a:off x="2561736" y="8898891"/>
            <a:ext cx="2374292" cy="511175"/>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endParaRPr lang="en-US">
              <a:effectLst/>
            </a:endParaRPr>
          </a:p>
        </p:txBody>
      </p:sp>
      <p:sp>
        <p:nvSpPr>
          <p:cNvPr id="6" name="Slide Number Placeholder 5"/>
          <p:cNvSpPr>
            <a:spLocks noGrp="1"/>
          </p:cNvSpPr>
          <p:nvPr>
            <p:ph type="sldNum" sz="quarter" idx="4"/>
          </p:nvPr>
        </p:nvSpPr>
        <p:spPr>
          <a:xfrm>
            <a:off x="5373397" y="8898891"/>
            <a:ext cx="1749478" cy="51117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CD23B9DF-7BDA-40B5-8EAD-C02F619BF9BF}" type="slidenum">
              <a:rPr lang="en-US" smtClean="0">
                <a:effectLst/>
              </a:rPr>
              <a:t>‹#›</a:t>
            </a:fld>
            <a:endParaRPr lang="en-US">
              <a:effectLst/>
            </a:endParaRPr>
          </a:p>
        </p:txBody>
      </p:sp>
    </p:spTree>
    <p:extLst>
      <p:ext uri="{BB962C8B-B14F-4D97-AF65-F5344CB8AC3E}">
        <p14:creationId xmlns:p14="http://schemas.microsoft.com/office/powerpoint/2010/main" val="236039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HRFedBar@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vaed.uscourts.gov/covid-1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localrulecomment@vaed.uscourts.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uscourts.gov/sites/default/files/preliminary_draft_of_proposed_amendments_to_federal_rules_august_2020_0.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53" name="Picture 1" descr="Description: http://www.vaed.uscourts.gov/images/norfolk.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09391" y="351780"/>
            <a:ext cx="2751138" cy="189320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960530" y="351780"/>
            <a:ext cx="4342764" cy="19164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09391" y="106680"/>
            <a:ext cx="7078980" cy="243840"/>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rtlCol="0" fromWordArt="0" anchor="ctr" anchorCtr="0" forceAA="0" compatLnSpc="1">
            <a:prstTxWarp prst="textNoShape">
              <a:avLst/>
            </a:prstTxWarp>
            <a:noAutofit/>
          </a:bodyPr>
          <a:lstStyle/>
          <a:p>
            <a:endParaRPr lang="en-US" dirty="0">
              <a:effectLst/>
            </a:endParaRPr>
          </a:p>
        </p:txBody>
      </p:sp>
      <p:pic>
        <p:nvPicPr>
          <p:cNvPr id="2054"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24630" y="2244985"/>
            <a:ext cx="7078663" cy="2286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a:xfrm>
            <a:off x="3756660" y="1482090"/>
            <a:ext cx="2979420" cy="786130"/>
          </a:xfrm>
          <a:prstGeom prst="rect">
            <a:avLst/>
          </a:prstGeom>
          <a:noFill/>
          <a:ln w="9525">
            <a:noFill/>
            <a:miter lim="800000"/>
          </a:ln>
          <a:effectLst/>
        </p:spPr>
        <p:txBody>
          <a:bodyPr rot="0" vert="horz" wrap="square" lIns="91440" tIns="45720" rIns="91440" bIns="45720" anchor="t" anchorCtr="0">
            <a:spAutoFit/>
          </a:bodyPr>
          <a:lstStyle/>
          <a:p>
            <a:pPr marL="0" marR="0">
              <a:spcBef>
                <a:spcPct val="0"/>
              </a:spcBef>
              <a:spcAft>
                <a:spcPct val="0"/>
              </a:spcAft>
            </a:pPr>
            <a:r>
              <a:rPr lang="en-US" sz="4800" b="1" i="1" dirty="0">
                <a:solidFill>
                  <a:srgbClr val="FFFFFF"/>
                </a:solidFill>
                <a:effectLst/>
                <a:latin typeface="Garamond"/>
                <a:ea typeface="Times New Roman"/>
              </a:rPr>
              <a:t>Fed Tide</a:t>
            </a:r>
            <a:endParaRPr lang="en-US" sz="1200" dirty="0">
              <a:effectLst/>
              <a:latin typeface="Times New Roman"/>
              <a:ea typeface="Times New Roman"/>
            </a:endParaRPr>
          </a:p>
        </p:txBody>
      </p:sp>
      <p:sp>
        <p:nvSpPr>
          <p:cNvPr id="10" name="Text Box 2"/>
          <p:cNvSpPr txBox="1">
            <a:spLocks noChangeArrowheads="1"/>
          </p:cNvSpPr>
          <p:nvPr/>
        </p:nvSpPr>
        <p:spPr>
          <a:xfrm>
            <a:off x="236467" y="2209988"/>
            <a:ext cx="2886190" cy="232410"/>
          </a:xfrm>
          <a:prstGeom prst="rect">
            <a:avLst/>
          </a:prstGeom>
          <a:noFill/>
          <a:ln w="9525">
            <a:noFill/>
            <a:miter lim="800000"/>
          </a:ln>
          <a:effectLst/>
        </p:spPr>
        <p:txBody>
          <a:bodyPr rot="0" vert="horz" wrap="square" lIns="91440" tIns="45720" rIns="91440" bIns="45720" anchor="t" anchorCtr="0">
            <a:noAutofit/>
          </a:bodyPr>
          <a:lstStyle/>
          <a:p>
            <a:pPr marL="0" marR="0">
              <a:spcBef>
                <a:spcPct val="0"/>
              </a:spcBef>
              <a:spcAft>
                <a:spcPct val="0"/>
              </a:spcAft>
            </a:pPr>
            <a:r>
              <a:rPr lang="en-US" sz="1400" b="1" dirty="0" smtClean="0">
                <a:solidFill>
                  <a:srgbClr val="FFFFFF"/>
                </a:solidFill>
                <a:latin typeface="Garamond" panose="02020404030301010803" pitchFamily="18" charset="0"/>
                <a:ea typeface="Times New Roman"/>
              </a:rPr>
              <a:t>Spring</a:t>
            </a:r>
            <a:r>
              <a:rPr lang="en-US" sz="1400" b="1" dirty="0" smtClean="0">
                <a:solidFill>
                  <a:srgbClr val="FFFFFF"/>
                </a:solidFill>
                <a:effectLst/>
                <a:latin typeface="Garamond" panose="02020404030301010803" pitchFamily="18" charset="0"/>
                <a:ea typeface="Times New Roman"/>
              </a:rPr>
              <a:t>  2020</a:t>
            </a:r>
            <a:endParaRPr lang="en-US" sz="1400" dirty="0">
              <a:effectLst/>
              <a:latin typeface="Garamond" panose="02020404030301010803" pitchFamily="18" charset="0"/>
              <a:ea typeface="Times New Roman"/>
            </a:endParaRPr>
          </a:p>
        </p:txBody>
      </p:sp>
      <p:sp>
        <p:nvSpPr>
          <p:cNvPr id="11" name="Text Box 2"/>
          <p:cNvSpPr txBox="1">
            <a:spLocks noChangeArrowheads="1"/>
          </p:cNvSpPr>
          <p:nvPr/>
        </p:nvSpPr>
        <p:spPr>
          <a:xfrm>
            <a:off x="2758281" y="2244985"/>
            <a:ext cx="5335760" cy="228600"/>
          </a:xfrm>
          <a:prstGeom prst="rect">
            <a:avLst/>
          </a:prstGeom>
          <a:noFill/>
          <a:ln w="9525">
            <a:noFill/>
            <a:miter lim="800000"/>
          </a:ln>
          <a:effectLst/>
        </p:spPr>
        <p:txBody>
          <a:bodyPr rot="0" vert="horz" wrap="square" lIns="91440" tIns="45720" rIns="91440" bIns="45720" anchor="t" anchorCtr="0">
            <a:noAutofit/>
          </a:bodyPr>
          <a:lstStyle/>
          <a:p>
            <a:pPr marL="0" marR="0">
              <a:spcBef>
                <a:spcPct val="0"/>
              </a:spcBef>
              <a:spcAft>
                <a:spcPct val="0"/>
              </a:spcAft>
            </a:pPr>
            <a:r>
              <a:rPr lang="en-US" sz="1050" b="1" dirty="0">
                <a:solidFill>
                  <a:srgbClr val="FFFFFF"/>
                </a:solidFill>
                <a:effectLst/>
                <a:latin typeface="Garamond" panose="02020404030301010803" pitchFamily="18" charset="0"/>
                <a:ea typeface="Times New Roman"/>
              </a:rPr>
              <a:t>The Newsletter of the </a:t>
            </a:r>
            <a:r>
              <a:rPr lang="en-US" sz="1050" b="1" dirty="0" smtClean="0">
                <a:solidFill>
                  <a:srgbClr val="FFFFFF"/>
                </a:solidFill>
                <a:effectLst/>
                <a:latin typeface="Garamond" panose="02020404030301010803" pitchFamily="18" charset="0"/>
                <a:ea typeface="Times New Roman"/>
              </a:rPr>
              <a:t>Hampton Roads Chapter </a:t>
            </a:r>
            <a:r>
              <a:rPr lang="en-US" sz="1050" b="1" dirty="0">
                <a:solidFill>
                  <a:srgbClr val="FFFFFF"/>
                </a:solidFill>
                <a:effectLst/>
                <a:latin typeface="Garamond" panose="02020404030301010803" pitchFamily="18" charset="0"/>
                <a:ea typeface="Times New Roman"/>
              </a:rPr>
              <a:t>of the Federal Bar</a:t>
            </a:r>
            <a:r>
              <a:rPr lang="en-US" sz="1050" dirty="0">
                <a:solidFill>
                  <a:srgbClr val="FFFFFF"/>
                </a:solidFill>
                <a:effectLst/>
                <a:latin typeface="Garamond" panose="02020404030301010803" pitchFamily="18" charset="0"/>
                <a:ea typeface="Times New Roman"/>
              </a:rPr>
              <a:t> </a:t>
            </a:r>
            <a:r>
              <a:rPr lang="en-US" sz="1050" b="1" dirty="0">
                <a:solidFill>
                  <a:srgbClr val="FFFFFF"/>
                </a:solidFill>
                <a:effectLst/>
                <a:latin typeface="Garamond" panose="02020404030301010803" pitchFamily="18" charset="0"/>
                <a:ea typeface="Times New Roman"/>
              </a:rPr>
              <a:t>Association</a:t>
            </a:r>
            <a:endParaRPr lang="en-US" sz="1050" dirty="0">
              <a:effectLst/>
              <a:latin typeface="Garamond" panose="02020404030301010803" pitchFamily="18" charset="0"/>
              <a:ea typeface="Times New Roman"/>
            </a:endParaRPr>
          </a:p>
        </p:txBody>
      </p:sp>
      <p:sp>
        <p:nvSpPr>
          <p:cNvPr id="12" name="Rectangle 11"/>
          <p:cNvSpPr>
            <a:spLocks noChangeArrowheads="1"/>
          </p:cNvSpPr>
          <p:nvPr/>
        </p:nvSpPr>
        <p:spPr>
          <a:xfrm flipH="1">
            <a:off x="209391" y="2465965"/>
            <a:ext cx="1634490" cy="7077941"/>
          </a:xfrm>
          <a:prstGeom prst="rect">
            <a:avLst/>
          </a:prstGeom>
          <a:solidFill>
            <a:srgbClr val="4F81BD"/>
          </a:solidFill>
          <a:effectLst>
            <a:outerShdw blurRad="50800" dist="38100" dir="2700000" algn="tl" rotWithShape="0">
              <a:prstClr val="black">
                <a:alpha val="40000"/>
              </a:prstClr>
            </a:outerShdw>
          </a:effectLst>
          <a:extLst>
            <a:ext uri="{91240B29-F687-4F45-9708-019B960494DF}">
              <a14:hiddenLine xmlns:a14="http://schemas.microsoft.com/office/drawing/2010/main" w="19050">
                <a:solidFill>
                  <a:srgbClr val="000000"/>
                </a:solidFill>
                <a:miter lim="800000"/>
                <a:headEnd/>
                <a:tailEnd/>
              </a14:hiddenLine>
            </a:ext>
          </a:extLst>
        </p:spPr>
        <p:txBody>
          <a:bodyPr rot="0" vert="horz" wrap="square" lIns="274320" tIns="274320" rIns="274320" bIns="274320" anchor="t" anchorCtr="0" upright="1">
            <a:noAutofit/>
          </a:bodyPr>
          <a:lstStyle/>
          <a:p>
            <a:pPr algn="ctr"/>
            <a:r>
              <a:rPr lang="en-US" sz="1150" b="1" dirty="0" smtClean="0">
                <a:solidFill>
                  <a:srgbClr val="000000"/>
                </a:solidFill>
                <a:effectLst/>
                <a:latin typeface="Garamond"/>
                <a:ea typeface="Times New Roman"/>
                <a:cs typeface="Times New Roman"/>
              </a:rPr>
              <a:t>President</a:t>
            </a:r>
            <a:endParaRPr lang="en-US" sz="1150" dirty="0">
              <a:solidFill>
                <a:srgbClr val="FFFF99"/>
              </a:solidFill>
              <a:effectLst/>
              <a:latin typeface="Trebuchet MS"/>
              <a:ea typeface="Times New Roman"/>
              <a:cs typeface="Times New Roman"/>
            </a:endParaRPr>
          </a:p>
          <a:p>
            <a:pPr algn="ctr"/>
            <a:r>
              <a:rPr lang="en-US" sz="1150" dirty="0">
                <a:solidFill>
                  <a:schemeClr val="bg1"/>
                </a:solidFill>
                <a:latin typeface="Garamond"/>
                <a:ea typeface="Times New Roman"/>
                <a:cs typeface="Times New Roman"/>
              </a:rPr>
              <a:t>Suzanne Katchmar</a:t>
            </a:r>
          </a:p>
          <a:p>
            <a:pPr algn="ctr"/>
            <a:r>
              <a:rPr lang="en-US" sz="1150" dirty="0">
                <a:solidFill>
                  <a:schemeClr val="bg1"/>
                </a:solidFill>
                <a:latin typeface="Garamond"/>
                <a:ea typeface="Times New Roman"/>
                <a:cs typeface="Times New Roman"/>
              </a:rPr>
              <a:t>Office of the Federal Public Defender</a:t>
            </a:r>
          </a:p>
          <a:p>
            <a:pPr algn="ctr"/>
            <a:r>
              <a:rPr lang="en-US" sz="1150" dirty="0">
                <a:solidFill>
                  <a:srgbClr val="FFFFFF"/>
                </a:solidFill>
                <a:effectLst/>
                <a:latin typeface="Garamond"/>
                <a:ea typeface="Times New Roman"/>
                <a:cs typeface="Times New Roman"/>
              </a:rPr>
              <a:t>  </a:t>
            </a:r>
            <a:endParaRPr lang="en-US" sz="1150" dirty="0">
              <a:solidFill>
                <a:srgbClr val="FFFF99"/>
              </a:solidFill>
              <a:effectLst/>
              <a:latin typeface="Trebuchet MS"/>
              <a:ea typeface="Times New Roman"/>
              <a:cs typeface="Times New Roman"/>
            </a:endParaRPr>
          </a:p>
          <a:p>
            <a:pPr algn="ctr"/>
            <a:r>
              <a:rPr lang="en-US" sz="1150" b="1" dirty="0" smtClean="0">
                <a:solidFill>
                  <a:srgbClr val="000000"/>
                </a:solidFill>
                <a:effectLst/>
                <a:latin typeface="Garamond"/>
                <a:ea typeface="Times New Roman"/>
                <a:cs typeface="Times New Roman"/>
              </a:rPr>
              <a:t>Vice President</a:t>
            </a:r>
            <a:endParaRPr lang="en-US" sz="1150" dirty="0">
              <a:solidFill>
                <a:srgbClr val="FFFF99"/>
              </a:solidFill>
              <a:effectLst/>
              <a:latin typeface="Trebuchet MS"/>
              <a:ea typeface="Times New Roman"/>
              <a:cs typeface="Times New Roman"/>
            </a:endParaRPr>
          </a:p>
          <a:p>
            <a:pPr algn="ctr"/>
            <a:r>
              <a:rPr lang="en-US" sz="1150" dirty="0" smtClean="0">
                <a:solidFill>
                  <a:schemeClr val="bg1"/>
                </a:solidFill>
                <a:latin typeface="Garamond"/>
                <a:ea typeface="Times New Roman"/>
                <a:cs typeface="Times New Roman"/>
              </a:rPr>
              <a:t>Clark J. Belote</a:t>
            </a:r>
            <a:endParaRPr lang="en-US" sz="1150" dirty="0">
              <a:solidFill>
                <a:schemeClr val="bg1"/>
              </a:solidFill>
              <a:latin typeface="Trebuchet MS"/>
              <a:ea typeface="Times New Roman"/>
              <a:cs typeface="Times New Roman"/>
            </a:endParaRPr>
          </a:p>
          <a:p>
            <a:pPr algn="ctr"/>
            <a:r>
              <a:rPr lang="en-US" sz="1150" dirty="0">
                <a:solidFill>
                  <a:schemeClr val="bg1"/>
                </a:solidFill>
                <a:latin typeface="Garamond"/>
                <a:ea typeface="Times New Roman"/>
                <a:cs typeface="Times New Roman"/>
              </a:rPr>
              <a:t>Kaufman &amp; </a:t>
            </a:r>
            <a:r>
              <a:rPr lang="en-US" sz="1150" dirty="0" err="1">
                <a:solidFill>
                  <a:schemeClr val="bg1"/>
                </a:solidFill>
                <a:latin typeface="Garamond"/>
                <a:ea typeface="Times New Roman"/>
                <a:cs typeface="Times New Roman"/>
              </a:rPr>
              <a:t>Canoles</a:t>
            </a:r>
            <a:endParaRPr lang="en-US" sz="1150" dirty="0">
              <a:solidFill>
                <a:schemeClr val="bg1"/>
              </a:solidFill>
              <a:latin typeface="Garamond"/>
              <a:ea typeface="Times New Roman"/>
              <a:cs typeface="Times New Roman"/>
            </a:endParaRPr>
          </a:p>
          <a:p>
            <a:pPr algn="ctr"/>
            <a:endParaRPr lang="en-US" sz="1150" dirty="0" smtClean="0">
              <a:solidFill>
                <a:schemeClr val="bg1"/>
              </a:solidFill>
              <a:effectLst/>
              <a:latin typeface="Garamond"/>
              <a:ea typeface="Times New Roman"/>
              <a:cs typeface="Times New Roman"/>
            </a:endParaRPr>
          </a:p>
          <a:p>
            <a:pPr algn="ctr"/>
            <a:r>
              <a:rPr lang="en-US" sz="1150" b="1" dirty="0" smtClean="0">
                <a:solidFill>
                  <a:srgbClr val="000000"/>
                </a:solidFill>
                <a:effectLst/>
                <a:latin typeface="Garamond"/>
                <a:ea typeface="Times New Roman"/>
                <a:cs typeface="Times New Roman"/>
              </a:rPr>
              <a:t> Treasurer</a:t>
            </a:r>
          </a:p>
          <a:p>
            <a:pPr algn="ctr"/>
            <a:r>
              <a:rPr lang="en-US" sz="1150" dirty="0" smtClean="0">
                <a:solidFill>
                  <a:schemeClr val="bg1"/>
                </a:solidFill>
                <a:effectLst/>
                <a:latin typeface="Garamond"/>
                <a:ea typeface="Times New Roman"/>
                <a:cs typeface="Times New Roman"/>
              </a:rPr>
              <a:t>Emily Munn</a:t>
            </a:r>
          </a:p>
          <a:p>
            <a:pPr algn="ctr"/>
            <a:r>
              <a:rPr lang="en-US" sz="1150" dirty="0" err="1" smtClean="0">
                <a:solidFill>
                  <a:schemeClr val="bg1"/>
                </a:solidFill>
                <a:latin typeface="Garamond"/>
                <a:ea typeface="Times New Roman"/>
                <a:cs typeface="Times New Roman"/>
              </a:rPr>
              <a:t>Bischofff</a:t>
            </a:r>
            <a:r>
              <a:rPr lang="en-US" sz="1150" dirty="0" smtClean="0">
                <a:solidFill>
                  <a:schemeClr val="bg1"/>
                </a:solidFill>
                <a:latin typeface="Garamond"/>
                <a:ea typeface="Times New Roman"/>
                <a:cs typeface="Times New Roman"/>
              </a:rPr>
              <a:t> </a:t>
            </a:r>
            <a:r>
              <a:rPr lang="en-US" sz="1150" dirty="0" err="1" smtClean="0">
                <a:solidFill>
                  <a:schemeClr val="bg1"/>
                </a:solidFill>
                <a:latin typeface="Garamond"/>
                <a:ea typeface="Times New Roman"/>
                <a:cs typeface="Times New Roman"/>
              </a:rPr>
              <a:t>Martingayle</a:t>
            </a:r>
            <a:endParaRPr lang="en-US" sz="1150" dirty="0" smtClean="0">
              <a:solidFill>
                <a:schemeClr val="bg1"/>
              </a:solidFill>
              <a:latin typeface="Garamond"/>
              <a:ea typeface="Times New Roman"/>
              <a:cs typeface="Times New Roman"/>
            </a:endParaRPr>
          </a:p>
          <a:p>
            <a:pPr algn="ctr"/>
            <a:endParaRPr lang="en-US" sz="1150" dirty="0">
              <a:solidFill>
                <a:schemeClr val="bg1"/>
              </a:solidFill>
              <a:effectLst/>
              <a:latin typeface="Garamond"/>
              <a:ea typeface="Times New Roman"/>
              <a:cs typeface="Times New Roman"/>
            </a:endParaRPr>
          </a:p>
          <a:p>
            <a:pPr algn="ctr"/>
            <a:r>
              <a:rPr lang="en-US" sz="1150" b="1" dirty="0">
                <a:solidFill>
                  <a:srgbClr val="000000"/>
                </a:solidFill>
                <a:latin typeface="Garamond"/>
                <a:ea typeface="Times New Roman"/>
                <a:cs typeface="Times New Roman"/>
              </a:rPr>
              <a:t> </a:t>
            </a:r>
            <a:r>
              <a:rPr lang="en-US" sz="1150" b="1" dirty="0" smtClean="0">
                <a:solidFill>
                  <a:srgbClr val="000000"/>
                </a:solidFill>
                <a:latin typeface="Garamond"/>
                <a:ea typeface="Times New Roman"/>
                <a:cs typeface="Times New Roman"/>
              </a:rPr>
              <a:t>Secretary</a:t>
            </a:r>
            <a:endParaRPr lang="en-US" sz="1150" b="1" dirty="0">
              <a:solidFill>
                <a:srgbClr val="000000"/>
              </a:solidFill>
              <a:latin typeface="Garamond"/>
              <a:ea typeface="Times New Roman"/>
              <a:cs typeface="Times New Roman"/>
            </a:endParaRPr>
          </a:p>
          <a:p>
            <a:pPr algn="ctr"/>
            <a:r>
              <a:rPr lang="en-US" sz="1150" dirty="0" smtClean="0">
                <a:solidFill>
                  <a:schemeClr val="bg1"/>
                </a:solidFill>
                <a:latin typeface="Garamond"/>
                <a:ea typeface="Times New Roman"/>
                <a:cs typeface="Times New Roman"/>
              </a:rPr>
              <a:t>Dustin Paul</a:t>
            </a:r>
          </a:p>
          <a:p>
            <a:pPr algn="ctr"/>
            <a:r>
              <a:rPr lang="en-US" sz="1150" dirty="0" err="1" smtClean="0">
                <a:solidFill>
                  <a:schemeClr val="bg1"/>
                </a:solidFill>
                <a:latin typeface="Garamond"/>
                <a:ea typeface="Times New Roman"/>
                <a:cs typeface="Times New Roman"/>
              </a:rPr>
              <a:t>Vandeventer</a:t>
            </a:r>
            <a:r>
              <a:rPr lang="en-US" sz="1150" dirty="0" smtClean="0">
                <a:solidFill>
                  <a:schemeClr val="bg1"/>
                </a:solidFill>
                <a:latin typeface="Garamond"/>
                <a:ea typeface="Times New Roman"/>
                <a:cs typeface="Times New Roman"/>
              </a:rPr>
              <a:t> Black</a:t>
            </a:r>
            <a:endParaRPr lang="en-US" sz="1150" dirty="0">
              <a:solidFill>
                <a:schemeClr val="bg1"/>
              </a:solidFill>
              <a:latin typeface="Garamond"/>
              <a:ea typeface="Times New Roman"/>
              <a:cs typeface="Times New Roman"/>
            </a:endParaRPr>
          </a:p>
          <a:p>
            <a:pPr algn="ctr"/>
            <a:endParaRPr lang="en-US" sz="1150" dirty="0" smtClean="0">
              <a:solidFill>
                <a:schemeClr val="bg1"/>
              </a:solidFill>
              <a:effectLst/>
              <a:latin typeface="Garamond"/>
              <a:ea typeface="Times New Roman"/>
              <a:cs typeface="Times New Roman"/>
            </a:endParaRPr>
          </a:p>
          <a:p>
            <a:pPr algn="ctr"/>
            <a:r>
              <a:rPr lang="en-US" sz="1150" b="1" dirty="0" smtClean="0">
                <a:latin typeface="Garamond"/>
                <a:ea typeface="Times New Roman"/>
                <a:cs typeface="Times New Roman"/>
              </a:rPr>
              <a:t>Member at Large</a:t>
            </a:r>
          </a:p>
          <a:p>
            <a:pPr algn="ctr"/>
            <a:r>
              <a:rPr lang="en-US" sz="1150" dirty="0">
                <a:solidFill>
                  <a:schemeClr val="bg1"/>
                </a:solidFill>
                <a:latin typeface="Garamond"/>
                <a:ea typeface="Times New Roman"/>
                <a:cs typeface="Times New Roman"/>
              </a:rPr>
              <a:t>Adam Carroll, Wolcott Rivers, Gates, P.C</a:t>
            </a:r>
            <a:r>
              <a:rPr lang="en-US" sz="1150" dirty="0" smtClean="0">
                <a:solidFill>
                  <a:schemeClr val="bg1"/>
                </a:solidFill>
                <a:latin typeface="Garamond"/>
                <a:ea typeface="Times New Roman"/>
                <a:cs typeface="Times New Roman"/>
              </a:rPr>
              <a:t>.</a:t>
            </a:r>
          </a:p>
          <a:p>
            <a:pPr algn="ctr"/>
            <a:endParaRPr lang="en-US" sz="1150" dirty="0" smtClean="0">
              <a:solidFill>
                <a:schemeClr val="bg1"/>
              </a:solidFill>
              <a:latin typeface="Garamond"/>
              <a:ea typeface="Times New Roman"/>
              <a:cs typeface="Times New Roman"/>
            </a:endParaRPr>
          </a:p>
          <a:p>
            <a:pPr algn="ctr"/>
            <a:r>
              <a:rPr lang="en-US" sz="1150" b="1" dirty="0">
                <a:solidFill>
                  <a:srgbClr val="000000"/>
                </a:solidFill>
                <a:latin typeface="Garamond"/>
                <a:ea typeface="Times New Roman"/>
                <a:cs typeface="Times New Roman"/>
              </a:rPr>
              <a:t>National Delegate</a:t>
            </a:r>
          </a:p>
          <a:p>
            <a:pPr algn="ctr"/>
            <a:r>
              <a:rPr lang="en-US" sz="1150" dirty="0">
                <a:solidFill>
                  <a:schemeClr val="bg1"/>
                </a:solidFill>
                <a:latin typeface="Garamond"/>
                <a:ea typeface="Times New Roman"/>
                <a:cs typeface="Times New Roman"/>
              </a:rPr>
              <a:t>Stephen R. Jackson</a:t>
            </a:r>
          </a:p>
          <a:p>
            <a:pPr algn="ctr"/>
            <a:r>
              <a:rPr lang="en-US" sz="1150" dirty="0">
                <a:solidFill>
                  <a:schemeClr val="bg1"/>
                </a:solidFill>
                <a:latin typeface="Garamond"/>
                <a:ea typeface="Times New Roman"/>
                <a:cs typeface="Times New Roman"/>
              </a:rPr>
              <a:t>Stephen R. Jackson, </a:t>
            </a:r>
            <a:r>
              <a:rPr lang="en-US" sz="1150" dirty="0" smtClean="0">
                <a:solidFill>
                  <a:schemeClr val="bg1"/>
                </a:solidFill>
                <a:latin typeface="Garamond"/>
                <a:ea typeface="Times New Roman"/>
                <a:cs typeface="Times New Roman"/>
              </a:rPr>
              <a:t>P.C.</a:t>
            </a:r>
          </a:p>
          <a:p>
            <a:pPr algn="ctr"/>
            <a:endParaRPr lang="en-US" sz="1150" dirty="0">
              <a:solidFill>
                <a:schemeClr val="bg1"/>
              </a:solidFill>
              <a:effectLst/>
              <a:latin typeface="Garamond"/>
              <a:ea typeface="Times New Roman"/>
              <a:cs typeface="Times New Roman"/>
            </a:endParaRPr>
          </a:p>
          <a:p>
            <a:pPr algn="ctr"/>
            <a:r>
              <a:rPr lang="en-US" sz="1150" b="1" dirty="0">
                <a:latin typeface="Garamond"/>
                <a:ea typeface="Times New Roman"/>
                <a:cs typeface="Times New Roman"/>
              </a:rPr>
              <a:t>Courthouse </a:t>
            </a:r>
            <a:r>
              <a:rPr lang="en-US" sz="1150" b="1" dirty="0" smtClean="0">
                <a:latin typeface="Garamond"/>
                <a:ea typeface="Times New Roman"/>
                <a:cs typeface="Times New Roman"/>
              </a:rPr>
              <a:t>Liaison</a:t>
            </a:r>
          </a:p>
          <a:p>
            <a:pPr algn="ctr"/>
            <a:r>
              <a:rPr lang="en-US" sz="1150" dirty="0" smtClean="0">
                <a:solidFill>
                  <a:schemeClr val="bg1"/>
                </a:solidFill>
                <a:latin typeface="Garamond"/>
                <a:ea typeface="Times New Roman"/>
                <a:cs typeface="Times New Roman"/>
              </a:rPr>
              <a:t>Mark Warmbier United </a:t>
            </a:r>
            <a:r>
              <a:rPr lang="en-US" sz="1150" dirty="0">
                <a:solidFill>
                  <a:schemeClr val="bg1"/>
                </a:solidFill>
                <a:latin typeface="Garamond"/>
                <a:ea typeface="Times New Roman"/>
                <a:cs typeface="Times New Roman"/>
              </a:rPr>
              <a:t>States District Court</a:t>
            </a:r>
            <a:endParaRPr lang="en-US" sz="1150" dirty="0" smtClean="0">
              <a:solidFill>
                <a:schemeClr val="bg1"/>
              </a:solidFill>
              <a:effectLst/>
              <a:latin typeface="Garamond"/>
              <a:ea typeface="Times New Roman"/>
              <a:cs typeface="Times New Roman"/>
            </a:endParaRPr>
          </a:p>
          <a:p>
            <a:pPr algn="ctr"/>
            <a:endParaRPr lang="en-US" sz="1150" dirty="0">
              <a:solidFill>
                <a:srgbClr val="FFFF99"/>
              </a:solidFill>
              <a:effectLst/>
              <a:latin typeface="Trebuchet MS"/>
              <a:ea typeface="Times New Roman"/>
              <a:cs typeface="Times New Roman"/>
            </a:endParaRPr>
          </a:p>
          <a:p>
            <a:pPr algn="ctr"/>
            <a:endParaRPr lang="en-US" sz="1100" dirty="0" smtClean="0">
              <a:solidFill>
                <a:srgbClr val="DBE5F1"/>
              </a:solidFill>
              <a:effectLst/>
              <a:latin typeface="Garamond"/>
              <a:ea typeface="Times New Roman"/>
              <a:cs typeface="Times New Roman"/>
            </a:endParaRPr>
          </a:p>
          <a:p>
            <a:pPr marL="0" marR="0">
              <a:spcBef>
                <a:spcPct val="0"/>
              </a:spcBef>
              <a:spcAft>
                <a:spcPct val="0"/>
              </a:spcAft>
            </a:pPr>
            <a:r>
              <a:rPr lang="en-US" sz="1100" dirty="0" smtClean="0">
                <a:solidFill>
                  <a:srgbClr val="FFFFFF"/>
                </a:solidFill>
                <a:effectLst/>
                <a:latin typeface="Times New Roman"/>
                <a:ea typeface="Times New Roman"/>
              </a:rPr>
              <a:t> </a:t>
            </a:r>
            <a:endParaRPr lang="en-US" sz="1100" dirty="0">
              <a:effectLst/>
              <a:latin typeface="Times New Roman"/>
              <a:ea typeface="Times New Roman"/>
            </a:endParaRPr>
          </a:p>
        </p:txBody>
      </p:sp>
      <p:sp>
        <p:nvSpPr>
          <p:cNvPr id="4" name="Rectangle 10"/>
          <p:cNvSpPr>
            <a:spLocks noChangeArrowheads="1"/>
          </p:cNvSpPr>
          <p:nvPr/>
        </p:nvSpPr>
        <p:spPr>
          <a:xfrm>
            <a:off x="0" y="0"/>
            <a:ext cx="749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anchor="ctr" anchorCtr="0" compatLnSpc="1">
            <a:prstTxWarp prst="textNoShape">
              <a:avLst/>
            </a:prstTxWarp>
            <a:spAutoFit/>
          </a:bodyPr>
          <a:lstStyle/>
          <a:p>
            <a:endParaRPr lang="en-US">
              <a:effectLst/>
            </a:endParaRPr>
          </a:p>
        </p:txBody>
      </p:sp>
      <p:sp>
        <p:nvSpPr>
          <p:cNvPr id="2" name="TextBox 1"/>
          <p:cNvSpPr txBox="1"/>
          <p:nvPr/>
        </p:nvSpPr>
        <p:spPr>
          <a:xfrm>
            <a:off x="1843881" y="2493905"/>
            <a:ext cx="5562600" cy="7232749"/>
          </a:xfrm>
          <a:prstGeom prst="rect">
            <a:avLst/>
          </a:prstGeom>
          <a:noFill/>
          <a:effectLst/>
        </p:spPr>
        <p:txBody>
          <a:bodyPr wrap="square" rtlCol="0">
            <a:spAutoFit/>
          </a:bodyPr>
          <a:lstStyle/>
          <a:p>
            <a:pPr algn="just">
              <a:spcAft>
                <a:spcPts val="600"/>
              </a:spcAft>
            </a:pPr>
            <a:r>
              <a:rPr lang="en-US" sz="1400" dirty="0" smtClean="0">
                <a:effectLst/>
                <a:latin typeface="Garamond" panose="02020404030301010803" pitchFamily="18" charset="0"/>
                <a:cs typeface="Times New Roman" pitchFamily="18" charset="0"/>
              </a:rPr>
              <a:t>Greetings </a:t>
            </a:r>
            <a:r>
              <a:rPr lang="en-US" sz="1400" dirty="0">
                <a:effectLst/>
                <a:latin typeface="Garamond" panose="02020404030301010803" pitchFamily="18" charset="0"/>
                <a:cs typeface="Times New Roman" pitchFamily="18" charset="0"/>
              </a:rPr>
              <a:t>FBA members and </a:t>
            </a:r>
            <a:r>
              <a:rPr lang="en-US" sz="1400" dirty="0" smtClean="0">
                <a:effectLst/>
                <a:latin typeface="Garamond" panose="02020404030301010803" pitchFamily="18" charset="0"/>
                <a:cs typeface="Times New Roman" pitchFamily="18" charset="0"/>
              </a:rPr>
              <a:t>friends</a:t>
            </a:r>
            <a:r>
              <a:rPr lang="en-US" sz="1400" i="1" dirty="0" smtClean="0">
                <a:effectLst/>
                <a:latin typeface="Garamond" panose="02020404030301010803" pitchFamily="18" charset="0"/>
                <a:cs typeface="Times New Roman" pitchFamily="18" charset="0"/>
              </a:rPr>
              <a:t>,</a:t>
            </a:r>
          </a:p>
          <a:p>
            <a:pPr algn="just">
              <a:spcAft>
                <a:spcPts val="600"/>
              </a:spcAft>
            </a:pPr>
            <a:r>
              <a:rPr lang="en-US" sz="1400" dirty="0">
                <a:latin typeface="Garamond" panose="02020404030301010803" pitchFamily="18" charset="0"/>
              </a:rPr>
              <a:t>As we move into the holiday season, especially Thanksgiving, although 2020 has been an extremely challenging year, we have much to be thankful for and a strong sense of hope.  This year the Hampton Roads Chapter has not only adapted, but excelled, at the constant change that has come our way.  Moreover, it has been met with a collegiality and manner that truly shows the spirit of what it is to be a federal practitioner in the EDVA</a:t>
            </a:r>
            <a:r>
              <a:rPr lang="en-US" sz="1400" dirty="0" smtClean="0">
                <a:latin typeface="Garamond" panose="02020404030301010803" pitchFamily="18" charset="0"/>
              </a:rPr>
              <a:t>.</a:t>
            </a:r>
            <a:r>
              <a:rPr lang="en-US" sz="1400" dirty="0">
                <a:latin typeface="Garamond" panose="02020404030301010803" pitchFamily="18" charset="0"/>
              </a:rPr>
              <a:t> </a:t>
            </a:r>
          </a:p>
          <a:p>
            <a:pPr algn="just">
              <a:spcAft>
                <a:spcPts val="600"/>
              </a:spcAft>
            </a:pPr>
            <a:r>
              <a:rPr lang="en-US" sz="1400" dirty="0">
                <a:latin typeface="Garamond" panose="02020404030301010803" pitchFamily="18" charset="0"/>
              </a:rPr>
              <a:t>While our FBA chapter has not physically come together in quite some time, the Board has been looking for ways to bring us together, albeit virtually.  On November 10, 2020, we will finally gather for our Annual Meeting by Zoom.  Thanks to you, the response has been outstanding.  We look forward to hearing from Chief Judge Davis as he shares how the courthouse family has adjusted to accommodate public </a:t>
            </a:r>
            <a:r>
              <a:rPr lang="en-US" sz="1400" dirty="0" err="1">
                <a:latin typeface="Garamond" panose="02020404030301010803" pitchFamily="18" charset="0"/>
              </a:rPr>
              <a:t>heatlh</a:t>
            </a:r>
            <a:r>
              <a:rPr lang="en-US" sz="1400" dirty="0">
                <a:latin typeface="Garamond" panose="02020404030301010803" pitchFamily="18" charset="0"/>
              </a:rPr>
              <a:t> concerns and what we hope will be an increased normalcy moving into 2021.  Judge Novak will join us and share his experiences and lessons learned from presiding over a jury trial in the </a:t>
            </a:r>
            <a:r>
              <a:rPr lang="en-US" sz="1400" dirty="0" err="1">
                <a:latin typeface="Garamond" panose="02020404030301010803" pitchFamily="18" charset="0"/>
              </a:rPr>
              <a:t>COVID</a:t>
            </a:r>
            <a:r>
              <a:rPr lang="en-US" sz="1400" dirty="0">
                <a:latin typeface="Garamond" panose="02020404030301010803" pitchFamily="18" charset="0"/>
              </a:rPr>
              <a:t>-era, facing the risks and realities of a pandemic.  As for the business at hand, the Board will ask your permission to continue “as is” while we continue to work through more creative ways to promote our mission.   </a:t>
            </a:r>
          </a:p>
          <a:p>
            <a:pPr algn="just">
              <a:spcAft>
                <a:spcPts val="600"/>
              </a:spcAft>
            </a:pPr>
            <a:r>
              <a:rPr lang="en-US" sz="1400" dirty="0">
                <a:latin typeface="Garamond" panose="02020404030301010803" pitchFamily="18" charset="0"/>
              </a:rPr>
              <a:t>As a current example, we are exploring collaborative events with different state, local and specialty bar associations, the first of which is the Intellectual Property program - previously scheduled for March 2020.  As new associates begin with our members and their firms, we hope to continue our tradition of an admission ceremony in a safe, informative way that will still promote an inviting and communal atmosphere.  We welcome all ideas in this new normal and look forward to hearing from you at </a:t>
            </a:r>
            <a:r>
              <a:rPr lang="en-US" sz="1400" u="sng" dirty="0">
                <a:latin typeface="Garamond" panose="02020404030301010803" pitchFamily="18" charset="0"/>
                <a:hlinkClick r:id="rId5"/>
              </a:rPr>
              <a:t>HRFedBar@gmail.com</a:t>
            </a:r>
            <a:r>
              <a:rPr lang="en-US" sz="1400" dirty="0" smtClean="0">
                <a:latin typeface="Garamond" panose="02020404030301010803" pitchFamily="18" charset="0"/>
              </a:rPr>
              <a:t>.</a:t>
            </a:r>
            <a:r>
              <a:rPr lang="en-US" sz="1400" dirty="0">
                <a:latin typeface="Garamond" panose="02020404030301010803" pitchFamily="18" charset="0"/>
              </a:rPr>
              <a:t> </a:t>
            </a:r>
          </a:p>
          <a:p>
            <a:pPr algn="just">
              <a:spcAft>
                <a:spcPts val="600"/>
              </a:spcAft>
            </a:pPr>
            <a:r>
              <a:rPr lang="en-US" sz="1400" dirty="0">
                <a:latin typeface="Garamond" panose="02020404030301010803" pitchFamily="18" charset="0"/>
              </a:rPr>
              <a:t>Although we will greatly miss our annual luncheon at the Town Point Club for 2020, along with our informal quarterly luncheons at Kaufman &amp; </a:t>
            </a:r>
            <a:r>
              <a:rPr lang="en-US" sz="1400" dirty="0" err="1">
                <a:latin typeface="Garamond" panose="02020404030301010803" pitchFamily="18" charset="0"/>
              </a:rPr>
              <a:t>Canoles</a:t>
            </a:r>
            <a:r>
              <a:rPr lang="en-US" sz="1400" dirty="0">
                <a:latin typeface="Garamond" panose="02020404030301010803" pitchFamily="18" charset="0"/>
              </a:rPr>
              <a:t>, we look to the not so distant future when we may enjoy those gatherings again</a:t>
            </a:r>
            <a:r>
              <a:rPr lang="en-US" sz="1400" i="1" dirty="0" smtClean="0">
                <a:effectLst/>
                <a:latin typeface="Garamond" panose="02020404030301010803" pitchFamily="18" charset="0"/>
                <a:cs typeface="Times New Roman" pitchFamily="18" charset="0"/>
              </a:rPr>
              <a:t> </a:t>
            </a:r>
            <a:endParaRPr lang="en-US" sz="1400" i="1" dirty="0">
              <a:latin typeface="Garamond" panose="02020404030301010803" pitchFamily="18" charset="0"/>
              <a:cs typeface="Times New Roman" pitchFamily="18" charset="0"/>
            </a:endParaRPr>
          </a:p>
          <a:p>
            <a:pPr algn="just">
              <a:spcAft>
                <a:spcPts val="600"/>
              </a:spcAft>
            </a:pPr>
            <a:r>
              <a:rPr lang="en-US" sz="1400" dirty="0">
                <a:effectLst/>
                <a:latin typeface="Garamond" panose="02020404030301010803" pitchFamily="18" charset="0"/>
              </a:rPr>
              <a:t> </a:t>
            </a:r>
            <a:r>
              <a:rPr lang="en-US" sz="1400" dirty="0">
                <a:effectLst/>
                <a:latin typeface="Garamond" panose="02020404030301010803" pitchFamily="18" charset="0"/>
                <a:cs typeface="Times New Roman" pitchFamily="18" charset="0"/>
              </a:rPr>
              <a:t> </a:t>
            </a:r>
            <a:r>
              <a:rPr lang="en-US" sz="1400" dirty="0" smtClean="0">
                <a:effectLst/>
                <a:latin typeface="Garamond" panose="02020404030301010803" pitchFamily="18" charset="0"/>
                <a:cs typeface="Times New Roman" pitchFamily="18" charset="0"/>
              </a:rPr>
              <a:t>- Suzanne Katch</a:t>
            </a:r>
            <a:r>
              <a:rPr lang="en-US" sz="1400" dirty="0" smtClean="0">
                <a:latin typeface="Garamond" panose="02020404030301010803" pitchFamily="18" charset="0"/>
                <a:cs typeface="Times New Roman" pitchFamily="18" charset="0"/>
              </a:rPr>
              <a:t>mar, President</a:t>
            </a:r>
            <a:endParaRPr lang="en-US" sz="1400" dirty="0">
              <a:effectLst/>
              <a:latin typeface="Garamond" panose="02020404030301010803" pitchFamily="18" charset="0"/>
              <a:cs typeface="Times New Roman" pitchFamily="18" charset="0"/>
            </a:endParaRPr>
          </a:p>
          <a:p>
            <a:pPr algn="just"/>
            <a:endParaRPr lang="en-US" sz="1400" b="1" i="1" dirty="0" smtClean="0">
              <a:effectLst/>
              <a:latin typeface="Times New Roman" pitchFamily="18" charset="0"/>
              <a:cs typeface="Times New Roman" pitchFamily="18" charset="0"/>
            </a:endParaRPr>
          </a:p>
        </p:txBody>
      </p:sp>
    </p:spTree>
    <p:extLst>
      <p:ext uri="{BB962C8B-B14F-4D97-AF65-F5344CB8AC3E}">
        <p14:creationId xmlns:p14="http://schemas.microsoft.com/office/powerpoint/2010/main" val="35051579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New Magistrate Judge in Richmond</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4" name="Rectangle 3"/>
          <p:cNvSpPr/>
          <p:nvPr/>
        </p:nvSpPr>
        <p:spPr>
          <a:xfrm>
            <a:off x="164648" y="914400"/>
            <a:ext cx="7089433" cy="2862322"/>
          </a:xfrm>
          <a:prstGeom prst="rect">
            <a:avLst/>
          </a:prstGeom>
        </p:spPr>
        <p:txBody>
          <a:bodyPr wrap="square">
            <a:spAutoFit/>
          </a:bodyPr>
          <a:lstStyle/>
          <a:p>
            <a:pPr algn="just"/>
            <a:r>
              <a:rPr lang="en-US" dirty="0" smtClean="0">
                <a:latin typeface="Garamond" panose="02020404030301010803" pitchFamily="18" charset="0"/>
              </a:rPr>
              <a:t>Hon. Elizabeth </a:t>
            </a:r>
            <a:r>
              <a:rPr lang="en-US" dirty="0">
                <a:latin typeface="Garamond" panose="02020404030301010803" pitchFamily="18" charset="0"/>
              </a:rPr>
              <a:t>W. Hanes was sworn in on June 12, 2020 as the newest United States Magistrate Judge for the Eastern District of </a:t>
            </a:r>
            <a:r>
              <a:rPr lang="en-US" dirty="0" smtClean="0">
                <a:latin typeface="Garamond" panose="02020404030301010803" pitchFamily="18" charset="0"/>
              </a:rPr>
              <a:t>Virginia. She will sit in the Richmond Division. Judge </a:t>
            </a:r>
            <a:r>
              <a:rPr lang="en-US" dirty="0">
                <a:latin typeface="Garamond" panose="02020404030301010803" pitchFamily="18" charset="0"/>
              </a:rPr>
              <a:t>Hanes </a:t>
            </a:r>
            <a:r>
              <a:rPr lang="en-US" dirty="0" smtClean="0">
                <a:latin typeface="Garamond" panose="02020404030301010803" pitchFamily="18" charset="0"/>
              </a:rPr>
              <a:t>is a </a:t>
            </a:r>
            <a:r>
              <a:rPr lang="en-US" dirty="0" smtClean="0">
                <a:latin typeface="Garamond" panose="02020404030301010803" pitchFamily="18" charset="0"/>
              </a:rPr>
              <a:t>former </a:t>
            </a:r>
            <a:r>
              <a:rPr lang="en-US" dirty="0" smtClean="0">
                <a:latin typeface="Garamond" panose="02020404030301010803" pitchFamily="18" charset="0"/>
              </a:rPr>
              <a:t>law </a:t>
            </a:r>
            <a:r>
              <a:rPr lang="en-US" dirty="0">
                <a:latin typeface="Garamond" panose="02020404030301010803" pitchFamily="18" charset="0"/>
              </a:rPr>
              <a:t>clerk for the Honorable Robert B. King, United States Court of Appeals for the Fourth Circuit and the Honorable Joseph R. Goodwin, United States District Court for the Southern District of West Virginia. She served as an Assistant Federal Public Defender from 2009 until </a:t>
            </a:r>
            <a:r>
              <a:rPr lang="en-US" dirty="0" smtClean="0">
                <a:latin typeface="Garamond" panose="02020404030301010803" pitchFamily="18" charset="0"/>
              </a:rPr>
              <a:t>2016 and then worked in private practice on civil matters with </a:t>
            </a:r>
            <a:r>
              <a:rPr lang="en-US" dirty="0">
                <a:latin typeface="Garamond" panose="02020404030301010803" pitchFamily="18" charset="0"/>
              </a:rPr>
              <a:t>the law firm Consumer Litigation Associates, P.C. She is a graduate of the University of Richmond School of Law in Richmond, Virginia. </a:t>
            </a:r>
            <a:r>
              <a:rPr lang="en-US" dirty="0" smtClean="0">
                <a:latin typeface="Garamond" panose="02020404030301010803" pitchFamily="18" charset="0"/>
                <a:ea typeface="Arial" panose="020B0604020202020204" pitchFamily="34" charset="0"/>
              </a:rPr>
              <a:t> </a:t>
            </a:r>
            <a:endParaRPr lang="en-US" sz="1600" dirty="0">
              <a:latin typeface="Garamond" panose="02020404030301010803" pitchFamily="18" charset="0"/>
              <a:ea typeface="Arial" panose="020B0604020202020204" pitchFamily="34" charset="0"/>
            </a:endParaRPr>
          </a:p>
        </p:txBody>
      </p:sp>
      <p:sp>
        <p:nvSpPr>
          <p:cNvPr id="5" name="Rectangle 4"/>
          <p:cNvSpPr/>
          <p:nvPr/>
        </p:nvSpPr>
        <p:spPr>
          <a:xfrm>
            <a:off x="88448" y="3804076"/>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6-Week Zoom Trial Results in Massive Verdict </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TextBox 5"/>
          <p:cNvSpPr txBox="1"/>
          <p:nvPr/>
        </p:nvSpPr>
        <p:spPr>
          <a:xfrm>
            <a:off x="164648" y="4724400"/>
            <a:ext cx="7089433" cy="4524315"/>
          </a:xfrm>
          <a:prstGeom prst="rect">
            <a:avLst/>
          </a:prstGeom>
          <a:noFill/>
        </p:spPr>
        <p:txBody>
          <a:bodyPr wrap="square" rtlCol="0">
            <a:spAutoFit/>
          </a:bodyPr>
          <a:lstStyle/>
          <a:p>
            <a:pPr algn="just"/>
            <a:r>
              <a:rPr lang="en-US" dirty="0" smtClean="0">
                <a:latin typeface="Garamond" panose="02020404030301010803" pitchFamily="18" charset="0"/>
              </a:rPr>
              <a:t>Senior United States District Judge Henry Coke Morgan, Jr. issued findings of facts and conclusions of law on October 5, 2020 in the case of </a:t>
            </a:r>
            <a:r>
              <a:rPr lang="en-US" i="1" dirty="0">
                <a:latin typeface="Garamond" panose="02020404030301010803" pitchFamily="18" charset="0"/>
              </a:rPr>
              <a:t>Centripetal Networks </a:t>
            </a:r>
            <a:r>
              <a:rPr lang="en-US" i="1" dirty="0" smtClean="0">
                <a:latin typeface="Garamond" panose="02020404030301010803" pitchFamily="18" charset="0"/>
              </a:rPr>
              <a:t>Inc. (of </a:t>
            </a:r>
            <a:r>
              <a:rPr lang="en-US" i="1" dirty="0">
                <a:latin typeface="Garamond" panose="02020404030301010803" pitchFamily="18" charset="0"/>
              </a:rPr>
              <a:t>Herndon, </a:t>
            </a:r>
            <a:r>
              <a:rPr lang="en-US" i="1" dirty="0" smtClean="0">
                <a:latin typeface="Garamond" panose="02020404030301010803" pitchFamily="18" charset="0"/>
              </a:rPr>
              <a:t>Virginia) v. Cisco Systems</a:t>
            </a:r>
            <a:r>
              <a:rPr lang="en-US" dirty="0" smtClean="0">
                <a:latin typeface="Garamond" panose="02020404030301010803" pitchFamily="18" charset="0"/>
              </a:rPr>
              <a:t>. Judge Morgan’s verdict is historic for two notable reasons. First, it was one of the first trials </a:t>
            </a:r>
            <a:r>
              <a:rPr lang="en-US" b="1" dirty="0" smtClean="0">
                <a:latin typeface="Garamond" panose="02020404030301010803" pitchFamily="18" charset="0"/>
              </a:rPr>
              <a:t>conducted entirely by Zoom</a:t>
            </a:r>
            <a:r>
              <a:rPr lang="en-US" dirty="0" smtClean="0">
                <a:latin typeface="Garamond" panose="02020404030301010803" pitchFamily="18" charset="0"/>
              </a:rPr>
              <a:t> (over the course of a month). Exhibit binders were delivered to chambers while witnesses and counsel appeared remotely. Second, it is believed to be one of the largest verdicts in the history of the Eastern District of Virginia and one of the largest known patent verdicts. Judge Morgan ordered Cisco to pay </a:t>
            </a:r>
            <a:r>
              <a:rPr lang="en-US" b="1" dirty="0" smtClean="0">
                <a:latin typeface="Garamond" panose="02020404030301010803" pitchFamily="18" charset="0"/>
              </a:rPr>
              <a:t>$1.89 billion </a:t>
            </a:r>
            <a:r>
              <a:rPr lang="en-US" dirty="0" smtClean="0">
                <a:latin typeface="Garamond" panose="02020404030301010803" pitchFamily="18" charset="0"/>
              </a:rPr>
              <a:t>in damages, </a:t>
            </a:r>
            <a:r>
              <a:rPr lang="en-US" dirty="0">
                <a:latin typeface="Garamond" panose="02020404030301010803" pitchFamily="18" charset="0"/>
              </a:rPr>
              <a:t>plus prejudgment </a:t>
            </a:r>
            <a:r>
              <a:rPr lang="en-US" dirty="0" smtClean="0">
                <a:latin typeface="Garamond" panose="02020404030301010803" pitchFamily="18" charset="0"/>
              </a:rPr>
              <a:t>interest. Judge Morgan found that Cisco willfully infringed four of </a:t>
            </a:r>
            <a:r>
              <a:rPr lang="en-US" dirty="0" err="1" smtClean="0">
                <a:latin typeface="Garamond" panose="02020404030301010803" pitchFamily="18" charset="0"/>
              </a:rPr>
              <a:t>Centripetal’s</a:t>
            </a:r>
            <a:r>
              <a:rPr lang="en-US" dirty="0" smtClean="0">
                <a:latin typeface="Garamond" panose="02020404030301010803" pitchFamily="18" charset="0"/>
              </a:rPr>
              <a:t> patents. The patents at issue </a:t>
            </a:r>
            <a:r>
              <a:rPr lang="en-US" dirty="0">
                <a:latin typeface="Garamond" panose="02020404030301010803" pitchFamily="18" charset="0"/>
              </a:rPr>
              <a:t>concern </a:t>
            </a:r>
            <a:r>
              <a:rPr lang="en-US" dirty="0" smtClean="0">
                <a:latin typeface="Garamond" panose="02020404030301010803" pitchFamily="18" charset="0"/>
              </a:rPr>
              <a:t>technology </a:t>
            </a:r>
            <a:r>
              <a:rPr lang="en-US" dirty="0">
                <a:latin typeface="Garamond" panose="02020404030301010803" pitchFamily="18" charset="0"/>
              </a:rPr>
              <a:t>that can detect malware </a:t>
            </a:r>
            <a:r>
              <a:rPr lang="en-US" dirty="0" smtClean="0">
                <a:latin typeface="Garamond" panose="02020404030301010803" pitchFamily="18" charset="0"/>
              </a:rPr>
              <a:t>encrypted data </a:t>
            </a:r>
            <a:r>
              <a:rPr lang="en-US" dirty="0">
                <a:latin typeface="Garamond" panose="02020404030301010803" pitchFamily="18" charset="0"/>
              </a:rPr>
              <a:t>packets flowing through networks—an increasingly common technique from cybercriminals trying to sneak through malicious code</a:t>
            </a:r>
            <a:r>
              <a:rPr lang="en-US" dirty="0" smtClean="0">
                <a:latin typeface="Garamond" panose="02020404030301010803" pitchFamily="18" charset="0"/>
              </a:rPr>
              <a:t>. Cisco has indicated that it will appeal to the United States Court of Appeals for the Federal Circuit. The case </a:t>
            </a:r>
            <a:r>
              <a:rPr lang="en-US" dirty="0">
                <a:latin typeface="Garamond" panose="02020404030301010803" pitchFamily="18" charset="0"/>
              </a:rPr>
              <a:t>is Civil Action No. </a:t>
            </a:r>
            <a:r>
              <a:rPr lang="en-US" dirty="0" err="1" smtClean="0">
                <a:latin typeface="Garamond" panose="02020404030301010803" pitchFamily="18" charset="0"/>
              </a:rPr>
              <a:t>2:18cv94</a:t>
            </a:r>
            <a:r>
              <a:rPr lang="en-US" dirty="0" smtClean="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1729276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Rectangle 2"/>
          <p:cNvSpPr/>
          <p:nvPr/>
        </p:nvSpPr>
        <p:spPr>
          <a:xfrm>
            <a:off x="11768" y="1600199"/>
            <a:ext cx="7497763" cy="7944149"/>
          </a:xfrm>
          <a:prstGeom prst="rect">
            <a:avLst/>
          </a:prstGeom>
          <a:ln w="57150" cmpd="thickThin">
            <a:solidFill>
              <a:schemeClr val="tx2"/>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p>
            <a:r>
              <a:rPr lang="en-US" sz="1600">
                <a:latin typeface="Garamond" panose="02020404030301010803" pitchFamily="18" charset="0"/>
              </a:rPr>
              <a:t>   </a:t>
            </a:r>
          </a:p>
          <a:p>
            <a:r>
              <a:rPr lang="en-US" sz="1600" b="1">
                <a:latin typeface="Garamond" panose="02020404030301010803" pitchFamily="18" charset="0"/>
              </a:rPr>
              <a:t> </a:t>
            </a:r>
            <a:endParaRPr lang="en-US" sz="1600">
              <a:latin typeface="Garamond" panose="02020404030301010803" pitchFamily="18" charset="0"/>
            </a:endParaRPr>
          </a:p>
          <a:p>
            <a:r>
              <a:rPr lang="en-US" smtClean="0"/>
              <a:t/>
            </a:r>
            <a:br>
              <a:rPr lang="en-US" smtClean="0"/>
            </a:br>
            <a:endParaRPr lang="en-US" smtClean="0"/>
          </a:p>
          <a:p>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smtClean="0"/>
          </a:p>
          <a:p>
            <a:endParaRPr lang="en-US"/>
          </a:p>
          <a:p>
            <a:endParaRPr lang="en-US" smtClean="0"/>
          </a:p>
          <a:p>
            <a:r>
              <a:rPr lang="en-US"/>
              <a:t> </a:t>
            </a:r>
          </a:p>
        </p:txBody>
      </p:sp>
      <p:sp>
        <p:nvSpPr>
          <p:cNvPr id="9" name="Content Placeholder 1"/>
          <p:cNvSpPr txBox="1"/>
          <p:nvPr/>
        </p:nvSpPr>
        <p:spPr>
          <a:xfrm>
            <a:off x="95508" y="1763210"/>
            <a:ext cx="7330282" cy="779174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a:lstStyle>
          <a:p>
            <a:pPr marL="0" indent="0">
              <a:buNone/>
            </a:pPr>
            <a:r>
              <a:rPr lang="en-US" sz="2200" b="1" dirty="0" smtClean="0">
                <a:latin typeface="Garamond" panose="02020404030301010803" pitchFamily="18" charset="0"/>
              </a:rPr>
              <a:t>News and Notes:</a:t>
            </a:r>
          </a:p>
          <a:p>
            <a:pPr lvl="0"/>
            <a:r>
              <a:rPr lang="en-US" sz="2200" dirty="0">
                <a:latin typeface="Garamond" panose="02020404030301010803" pitchFamily="18" charset="0"/>
              </a:rPr>
              <a:t>As a result of the pandemic, the case management team quickly adjusted to the need for increased telework, and implemented many electronic procedures to accommodate this new reality.  For example, the team created a streamlined electronic system for processing search warrants and pen registers, which has saved significant time and resources.  Additionally, the CM/</a:t>
            </a:r>
            <a:r>
              <a:rPr lang="en-US" sz="2200" dirty="0" err="1">
                <a:latin typeface="Garamond" panose="02020404030301010803" pitchFamily="18" charset="0"/>
              </a:rPr>
              <a:t>ECF</a:t>
            </a:r>
            <a:r>
              <a:rPr lang="en-US" sz="2200" dirty="0">
                <a:latin typeface="Garamond" panose="02020404030301010803" pitchFamily="18" charset="0"/>
              </a:rPr>
              <a:t> garnishment procedures have been modified, and attorneys are now permitted to e-file the appropriate paperwork.</a:t>
            </a:r>
          </a:p>
          <a:p>
            <a:pPr lvl="0"/>
            <a:r>
              <a:rPr lang="en-US" sz="2200" dirty="0">
                <a:latin typeface="Garamond" panose="02020404030301010803" pitchFamily="18" charset="0"/>
              </a:rPr>
              <a:t>In August 2019, a Superseding Indictment was returned that went from a 7-defendant, 6-count criminal conspiracy to a 41-defendant, 106-count criminal conspiracy.  This case was one of the largest conspiracy cases ever filed in the Norfolk/Newport News Divisions.  The case has since grown to a total of 45 defendants. The mere act of entering the indictment into CM/</a:t>
            </a:r>
            <a:r>
              <a:rPr lang="en-US" sz="2200" dirty="0" err="1">
                <a:latin typeface="Garamond" panose="02020404030301010803" pitchFamily="18" charset="0"/>
              </a:rPr>
              <a:t>ECF</a:t>
            </a:r>
            <a:r>
              <a:rPr lang="en-US" sz="2200" dirty="0">
                <a:latin typeface="Garamond" panose="02020404030301010803" pitchFamily="18" charset="0"/>
              </a:rPr>
              <a:t> involved preparation and planning over the course of several days.  The case remains active with defendants petitioning the court to reduce their sentences, requesting docket sheets, and filing motions for compassionate release.</a:t>
            </a:r>
          </a:p>
          <a:p>
            <a:pPr lvl="0"/>
            <a:r>
              <a:rPr lang="en-US" sz="2200" dirty="0">
                <a:latin typeface="Garamond" panose="02020404030301010803" pitchFamily="18" charset="0"/>
              </a:rPr>
              <a:t>The case load managed by the Clerk’s Office has increased due to the influx of motions for compassionate release.  The case management team has created internal procedures to effectively manage these additional filings.  </a:t>
            </a:r>
          </a:p>
          <a:p>
            <a:pPr lvl="0"/>
            <a:r>
              <a:rPr lang="en-US" sz="2200" dirty="0">
                <a:latin typeface="Garamond" panose="02020404030301010803" pitchFamily="18" charset="0"/>
              </a:rPr>
              <a:t>The court’s website, which has been under construction for many months, was recently finalized and is now active.   </a:t>
            </a:r>
          </a:p>
          <a:p>
            <a:pPr lvl="0"/>
            <a:r>
              <a:rPr lang="en-US" sz="2200" dirty="0">
                <a:latin typeface="Garamond" panose="02020404030301010803" pitchFamily="18" charset="0"/>
              </a:rPr>
              <a:t>The Norfolk/Newport News </a:t>
            </a:r>
            <a:r>
              <a:rPr lang="en-US" sz="2200" dirty="0" err="1">
                <a:latin typeface="Garamond" panose="02020404030301010803" pitchFamily="18" charset="0"/>
              </a:rPr>
              <a:t>CJA</a:t>
            </a:r>
            <a:r>
              <a:rPr lang="en-US" sz="2200" dirty="0">
                <a:latin typeface="Garamond" panose="02020404030301010803" pitchFamily="18" charset="0"/>
              </a:rPr>
              <a:t> Panel Committee was created, and has met on several occasions.  The new committee has been very busy reviewing the application process.  Over the course of several months, a new </a:t>
            </a:r>
            <a:r>
              <a:rPr lang="en-US" sz="2200" dirty="0" err="1">
                <a:latin typeface="Garamond" panose="02020404030301010803" pitchFamily="18" charset="0"/>
              </a:rPr>
              <a:t>CJA</a:t>
            </a:r>
            <a:r>
              <a:rPr lang="en-US" sz="2200" dirty="0">
                <a:latin typeface="Garamond" panose="02020404030301010803" pitchFamily="18" charset="0"/>
              </a:rPr>
              <a:t> Application was created, and new procedures were implemented to ensure the support of the existing panel, and to give new attorneys an opportunity to learn via a mentor program.</a:t>
            </a:r>
          </a:p>
          <a:p>
            <a:pPr lvl="0"/>
            <a:r>
              <a:rPr lang="en-US" sz="2200" dirty="0">
                <a:latin typeface="Garamond" panose="02020404030301010803" pitchFamily="18" charset="0"/>
              </a:rPr>
              <a:t>The Magistrate Courtroom Deputies have done an outstanding job in transitioning to remote hearings for initial appearances, detention hearings, and other matters.  </a:t>
            </a:r>
          </a:p>
          <a:p>
            <a:pPr lvl="0"/>
            <a:r>
              <a:rPr lang="en-US" sz="2200" dirty="0">
                <a:latin typeface="Garamond" panose="02020404030301010803" pitchFamily="18" charset="0"/>
              </a:rPr>
              <a:t>Judge Morgan recently conducted a patent infringement trial via </a:t>
            </a:r>
            <a:r>
              <a:rPr lang="en-US" sz="2200" dirty="0" err="1">
                <a:latin typeface="Garamond" panose="02020404030301010803" pitchFamily="18" charset="0"/>
              </a:rPr>
              <a:t>ZoomGov</a:t>
            </a:r>
            <a:r>
              <a:rPr lang="en-US" sz="2200" dirty="0">
                <a:latin typeface="Garamond" panose="02020404030301010803" pitchFamily="18" charset="0"/>
              </a:rPr>
              <a:t>.</a:t>
            </a:r>
          </a:p>
          <a:p>
            <a:r>
              <a:rPr lang="en-US" sz="2200" dirty="0">
                <a:latin typeface="Garamond" panose="02020404030301010803" pitchFamily="18" charset="0"/>
              </a:rPr>
              <a:t>The District recently selected Brian Peters for a new “team leader” </a:t>
            </a:r>
            <a:r>
              <a:rPr lang="en-US" sz="2200" dirty="0" smtClean="0">
                <a:latin typeface="Garamond" panose="02020404030301010803" pitchFamily="18" charset="0"/>
              </a:rPr>
              <a:t>position</a:t>
            </a:r>
          </a:p>
          <a:p>
            <a:pPr marL="0" indent="0">
              <a:buNone/>
            </a:pPr>
            <a:r>
              <a:rPr lang="en-US" sz="2200" dirty="0" smtClean="0">
                <a:latin typeface="Garamond" panose="02020404030301010803" pitchFamily="18" charset="0"/>
              </a:rPr>
              <a:t>- Angela Farlow</a:t>
            </a:r>
            <a:endParaRPr lang="en-US" sz="2200" dirty="0">
              <a:latin typeface="Garamond" panose="02020404030301010803" pitchFamily="18" charset="0"/>
            </a:endParaRPr>
          </a:p>
          <a:p>
            <a:pPr marL="0" indent="0">
              <a:buNone/>
            </a:pPr>
            <a:endParaRPr lang="en-US" sz="29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endParaRPr lang="en-US" sz="1600" dirty="0">
              <a:latin typeface="Garamond" panose="02020404030301010803"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13520" y="-152400"/>
            <a:ext cx="78984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196681" y="195941"/>
            <a:ext cx="1590940" cy="132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6783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456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75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099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Rectangle 1"/>
          <p:cNvSpPr/>
          <p:nvPr/>
        </p:nvSpPr>
        <p:spPr>
          <a:xfrm>
            <a:off x="243680" y="159327"/>
            <a:ext cx="2114046" cy="9289473"/>
          </a:xfrm>
          <a:prstGeom prst="rect">
            <a:avLst/>
          </a:prstGeom>
          <a:solidFill>
            <a:schemeClr val="accent1"/>
          </a:solidFill>
          <a:effectLst/>
        </p:spPr>
        <p:style>
          <a:lnRef idx="2">
            <a:schemeClr val="accent5"/>
          </a:lnRef>
          <a:fillRef idx="1">
            <a:schemeClr val="lt1"/>
          </a:fillRef>
          <a:effectRef idx="0">
            <a:schemeClr val="accent5"/>
          </a:effectRef>
          <a:fontRef idx="minor">
            <a:schemeClr val="dk1"/>
          </a:fontRef>
        </p:style>
        <p:txBody>
          <a:bodyPr wrap="square">
            <a:noAutofit/>
          </a:bodyPr>
          <a:lstStyle/>
          <a:p>
            <a:r>
              <a:rPr lang="en-US" sz="1200" b="1" u="sng" dirty="0" smtClean="0">
                <a:solidFill>
                  <a:schemeClr val="bg1"/>
                </a:solidFill>
                <a:effectLst/>
                <a:latin typeface="Times New Roman" pitchFamily="18" charset="0"/>
                <a:cs typeface="Times New Roman" pitchFamily="18" charset="0"/>
              </a:rPr>
              <a:t>Hampton Roads </a:t>
            </a:r>
            <a:r>
              <a:rPr lang="en-US" sz="1200" b="1" u="sng" dirty="0">
                <a:solidFill>
                  <a:schemeClr val="bg1"/>
                </a:solidFill>
                <a:effectLst/>
                <a:latin typeface="Times New Roman" pitchFamily="18" charset="0"/>
                <a:cs typeface="Times New Roman" pitchFamily="18" charset="0"/>
              </a:rPr>
              <a:t>Chapter Membership</a:t>
            </a:r>
            <a:endParaRPr lang="en-US" sz="1200" dirty="0">
              <a:solidFill>
                <a:schemeClr val="bg1"/>
              </a:solidFill>
              <a:effectLst/>
              <a:latin typeface="Times New Roman" pitchFamily="18" charset="0"/>
              <a:cs typeface="Times New Roman" pitchFamily="18" charset="0"/>
            </a:endParaRPr>
          </a:p>
          <a:p>
            <a:r>
              <a:rPr lang="en-US" sz="1200" dirty="0">
                <a:solidFill>
                  <a:schemeClr val="bg1"/>
                </a:solidFill>
                <a:effectLst/>
                <a:latin typeface="Times New Roman" pitchFamily="18" charset="0"/>
                <a:cs typeface="Times New Roman" pitchFamily="18" charset="0"/>
              </a:rPr>
              <a:t> </a:t>
            </a:r>
          </a:p>
          <a:p>
            <a:r>
              <a:rPr lang="en-US" sz="1200" b="1" dirty="0" smtClean="0">
                <a:solidFill>
                  <a:schemeClr val="bg1"/>
                </a:solidFill>
                <a:effectLst/>
                <a:latin typeface="Times New Roman" pitchFamily="18" charset="0"/>
                <a:cs typeface="Times New Roman" pitchFamily="18" charset="0"/>
              </a:rPr>
              <a:t>We </a:t>
            </a:r>
            <a:r>
              <a:rPr lang="en-US" sz="1200" b="1" dirty="0">
                <a:solidFill>
                  <a:schemeClr val="bg1"/>
                </a:solidFill>
                <a:effectLst/>
                <a:latin typeface="Times New Roman" pitchFamily="18" charset="0"/>
                <a:cs typeface="Times New Roman" pitchFamily="18" charset="0"/>
              </a:rPr>
              <a:t>ask our current members to encourage their </a:t>
            </a:r>
            <a:r>
              <a:rPr lang="en-US" sz="1200" b="1" dirty="0" smtClean="0">
                <a:solidFill>
                  <a:schemeClr val="bg1"/>
                </a:solidFill>
                <a:effectLst/>
                <a:latin typeface="Times New Roman" pitchFamily="18" charset="0"/>
                <a:cs typeface="Times New Roman" pitchFamily="18" charset="0"/>
              </a:rPr>
              <a:t>colleagues or associates </a:t>
            </a:r>
            <a:r>
              <a:rPr lang="en-US" sz="1200" b="1" dirty="0">
                <a:solidFill>
                  <a:schemeClr val="bg1"/>
                </a:solidFill>
                <a:effectLst/>
                <a:latin typeface="Times New Roman" pitchFamily="18" charset="0"/>
                <a:cs typeface="Times New Roman" pitchFamily="18" charset="0"/>
              </a:rPr>
              <a:t>to join the FBA. Please contact </a:t>
            </a:r>
            <a:r>
              <a:rPr lang="en-US" sz="1200" b="1" dirty="0" smtClean="0">
                <a:solidFill>
                  <a:schemeClr val="bg1"/>
                </a:solidFill>
                <a:latin typeface="Times New Roman" pitchFamily="18" charset="0"/>
                <a:cs typeface="Times New Roman" pitchFamily="18" charset="0"/>
              </a:rPr>
              <a:t>a board member </a:t>
            </a:r>
            <a:r>
              <a:rPr lang="en-US" sz="1200" b="1" dirty="0" smtClean="0">
                <a:solidFill>
                  <a:schemeClr val="bg1"/>
                </a:solidFill>
                <a:effectLst/>
                <a:latin typeface="Times New Roman" pitchFamily="18" charset="0"/>
                <a:cs typeface="Times New Roman" pitchFamily="18" charset="0"/>
              </a:rPr>
              <a:t>with </a:t>
            </a:r>
            <a:r>
              <a:rPr lang="en-US" sz="1200" b="1" dirty="0">
                <a:solidFill>
                  <a:schemeClr val="bg1"/>
                </a:solidFill>
                <a:effectLst/>
                <a:latin typeface="Times New Roman" pitchFamily="18" charset="0"/>
                <a:cs typeface="Times New Roman" pitchFamily="18" charset="0"/>
              </a:rPr>
              <a:t>any </a:t>
            </a:r>
            <a:r>
              <a:rPr lang="en-US" sz="1200" b="1" dirty="0" smtClean="0">
                <a:solidFill>
                  <a:schemeClr val="bg1"/>
                </a:solidFill>
                <a:effectLst/>
                <a:latin typeface="Times New Roman" pitchFamily="18" charset="0"/>
                <a:cs typeface="Times New Roman" pitchFamily="18" charset="0"/>
              </a:rPr>
              <a:t>membership questions</a:t>
            </a:r>
            <a:r>
              <a:rPr lang="en-US" sz="1200" b="1" dirty="0">
                <a:solidFill>
                  <a:schemeClr val="bg1"/>
                </a:solidFill>
                <a:effectLst/>
                <a:latin typeface="Times New Roman" pitchFamily="18" charset="0"/>
                <a:cs typeface="Times New Roman" pitchFamily="18" charset="0"/>
              </a:rPr>
              <a:t>!</a:t>
            </a:r>
            <a:endParaRPr lang="en-US" sz="1200" dirty="0">
              <a:solidFill>
                <a:schemeClr val="bg1"/>
              </a:solidFill>
              <a:effectLst/>
              <a:latin typeface="Times New Roman" pitchFamily="18" charset="0"/>
              <a:cs typeface="Times New Roman" pitchFamily="18" charset="0"/>
            </a:endParaRPr>
          </a:p>
          <a:p>
            <a:r>
              <a:rPr lang="en-US" sz="1200" b="1" dirty="0">
                <a:solidFill>
                  <a:schemeClr val="bg1"/>
                </a:solidFill>
                <a:effectLst/>
                <a:latin typeface="Times New Roman" pitchFamily="18" charset="0"/>
                <a:cs typeface="Times New Roman" pitchFamily="18" charset="0"/>
              </a:rPr>
              <a:t>   </a:t>
            </a:r>
            <a:endParaRPr lang="en-US" sz="1200" dirty="0">
              <a:solidFill>
                <a:schemeClr val="bg1"/>
              </a:solidFill>
              <a:effectLst/>
              <a:latin typeface="Times New Roman" pitchFamily="18" charset="0"/>
              <a:cs typeface="Times New Roman" pitchFamily="18" charset="0"/>
            </a:endParaRPr>
          </a:p>
          <a:p>
            <a:r>
              <a:rPr lang="en-US" sz="1100" b="1" dirty="0">
                <a:solidFill>
                  <a:schemeClr val="bg1"/>
                </a:solidFill>
                <a:effectLst/>
              </a:rPr>
              <a:t> </a:t>
            </a:r>
            <a:endParaRPr lang="en-US" sz="1100" dirty="0">
              <a:solidFill>
                <a:schemeClr val="bg1"/>
              </a:solidFill>
              <a:effectLst/>
            </a:endParaRPr>
          </a:p>
          <a:p>
            <a:r>
              <a:rPr lang="en-US" sz="1100" i="1" dirty="0">
                <a:solidFill>
                  <a:schemeClr val="bg1"/>
                </a:solidFill>
                <a:effectLst/>
                <a:latin typeface="Garamond" panose="02020404030301010803" pitchFamily="18" charset="0"/>
              </a:rPr>
              <a:t>Fed Tide</a:t>
            </a:r>
            <a:r>
              <a:rPr lang="en-US" sz="1100" dirty="0">
                <a:solidFill>
                  <a:schemeClr val="bg1"/>
                </a:solidFill>
                <a:effectLst/>
                <a:latin typeface="Garamond" panose="02020404030301010803" pitchFamily="18" charset="0"/>
              </a:rPr>
              <a:t> is a publication of the </a:t>
            </a:r>
            <a:r>
              <a:rPr lang="en-US" sz="1100" dirty="0" smtClean="0">
                <a:solidFill>
                  <a:schemeClr val="bg1"/>
                </a:solidFill>
                <a:effectLst/>
                <a:latin typeface="Garamond" panose="02020404030301010803" pitchFamily="18" charset="0"/>
              </a:rPr>
              <a:t>Hampton Roads </a:t>
            </a:r>
            <a:r>
              <a:rPr lang="en-US" sz="1100" dirty="0">
                <a:solidFill>
                  <a:schemeClr val="bg1"/>
                </a:solidFill>
                <a:effectLst/>
                <a:latin typeface="Garamond" panose="02020404030301010803" pitchFamily="18" charset="0"/>
              </a:rPr>
              <a:t>Chapter of the Federal Bar Association. Any opinions or views published in </a:t>
            </a:r>
            <a:r>
              <a:rPr lang="en-US" sz="1100" i="1" dirty="0">
                <a:solidFill>
                  <a:schemeClr val="bg1"/>
                </a:solidFill>
                <a:effectLst/>
                <a:latin typeface="Garamond" panose="02020404030301010803" pitchFamily="18" charset="0"/>
              </a:rPr>
              <a:t>Fed Tide</a:t>
            </a:r>
            <a:r>
              <a:rPr lang="en-US" sz="1100" dirty="0">
                <a:solidFill>
                  <a:schemeClr val="bg1"/>
                </a:solidFill>
                <a:effectLst/>
                <a:latin typeface="Garamond" panose="02020404030301010803" pitchFamily="18" charset="0"/>
              </a:rPr>
              <a:t> do not necessarily imply approval by the FBA, the </a:t>
            </a:r>
            <a:r>
              <a:rPr lang="en-US" sz="1100" dirty="0" smtClean="0">
                <a:solidFill>
                  <a:schemeClr val="bg1"/>
                </a:solidFill>
                <a:effectLst/>
                <a:latin typeface="Garamond" panose="02020404030301010803" pitchFamily="18" charset="0"/>
              </a:rPr>
              <a:t>Hampton Roads </a:t>
            </a:r>
            <a:r>
              <a:rPr lang="en-US" sz="1100" dirty="0">
                <a:solidFill>
                  <a:schemeClr val="bg1"/>
                </a:solidFill>
                <a:effectLst/>
                <a:latin typeface="Garamond" panose="02020404030301010803" pitchFamily="18" charset="0"/>
              </a:rPr>
              <a:t>Chapter or any agency or firm with which the editors or authors are associated. All copyrights are held by the </a:t>
            </a:r>
            <a:r>
              <a:rPr lang="en-US" sz="1100" dirty="0" smtClean="0">
                <a:solidFill>
                  <a:schemeClr val="bg1"/>
                </a:solidFill>
                <a:effectLst/>
                <a:latin typeface="Garamond" panose="02020404030301010803" pitchFamily="18" charset="0"/>
              </a:rPr>
              <a:t>Hampton Roads </a:t>
            </a:r>
            <a:r>
              <a:rPr lang="en-US" sz="1100" dirty="0">
                <a:solidFill>
                  <a:schemeClr val="bg1"/>
                </a:solidFill>
                <a:effectLst/>
                <a:latin typeface="Garamond" panose="02020404030301010803" pitchFamily="18" charset="0"/>
              </a:rPr>
              <a:t>Chapter of the FBA unless otherwise noted by the author.</a:t>
            </a:r>
          </a:p>
          <a:p>
            <a:r>
              <a:rPr lang="en-US" sz="1100" dirty="0">
                <a:solidFill>
                  <a:schemeClr val="bg1"/>
                </a:solidFill>
                <a:effectLst/>
                <a:latin typeface="Garamond" panose="02020404030301010803" pitchFamily="18" charset="0"/>
              </a:rPr>
              <a:t> </a:t>
            </a:r>
          </a:p>
          <a:p>
            <a:r>
              <a:rPr lang="en-US" sz="1100" dirty="0">
                <a:solidFill>
                  <a:schemeClr val="bg1"/>
                </a:solidFill>
                <a:effectLst/>
                <a:latin typeface="Garamond" panose="02020404030301010803" pitchFamily="18" charset="0"/>
              </a:rPr>
              <a:t>Members of the </a:t>
            </a:r>
            <a:r>
              <a:rPr lang="en-US" sz="1100" dirty="0" smtClean="0">
                <a:solidFill>
                  <a:schemeClr val="bg1"/>
                </a:solidFill>
                <a:effectLst/>
                <a:latin typeface="Garamond" panose="02020404030301010803" pitchFamily="18" charset="0"/>
              </a:rPr>
              <a:t>Hampton Roads </a:t>
            </a:r>
            <a:r>
              <a:rPr lang="en-US" sz="1100" dirty="0">
                <a:solidFill>
                  <a:schemeClr val="bg1"/>
                </a:solidFill>
                <a:effectLst/>
                <a:latin typeface="Garamond" panose="02020404030301010803" pitchFamily="18" charset="0"/>
              </a:rPr>
              <a:t>Chapter are encouraged to submit articles or news information of interest for possible publication in the </a:t>
            </a:r>
            <a:r>
              <a:rPr lang="en-US" sz="1100" i="1" dirty="0">
                <a:solidFill>
                  <a:schemeClr val="bg1"/>
                </a:solidFill>
                <a:effectLst/>
                <a:latin typeface="Garamond" panose="02020404030301010803" pitchFamily="18" charset="0"/>
              </a:rPr>
              <a:t>Fed Tide</a:t>
            </a:r>
            <a:r>
              <a:rPr lang="en-US" sz="1100" dirty="0">
                <a:solidFill>
                  <a:schemeClr val="bg1"/>
                </a:solidFill>
                <a:effectLst/>
                <a:latin typeface="Garamond" panose="02020404030301010803" pitchFamily="18" charset="0"/>
              </a:rPr>
              <a:t>. Please submit any proposed articles or news information to the Editors at the e-mail addresses listed below. The Editors reserve the right to decide on publication, and any articles accepted for publication are subject to editing.</a:t>
            </a:r>
          </a:p>
          <a:p>
            <a:r>
              <a:rPr lang="en-US" sz="1100" dirty="0">
                <a:solidFill>
                  <a:schemeClr val="bg1"/>
                </a:solidFill>
                <a:effectLst/>
                <a:latin typeface="Garamond" panose="02020404030301010803" pitchFamily="18" charset="0"/>
              </a:rPr>
              <a:t> </a:t>
            </a:r>
          </a:p>
          <a:p>
            <a:r>
              <a:rPr lang="en-US" sz="1100" b="1" i="1" dirty="0">
                <a:solidFill>
                  <a:schemeClr val="bg1"/>
                </a:solidFill>
                <a:effectLst/>
                <a:latin typeface="Garamond" panose="02020404030301010803" pitchFamily="18" charset="0"/>
              </a:rPr>
              <a:t>Contact Us:</a:t>
            </a:r>
          </a:p>
          <a:p>
            <a:r>
              <a:rPr lang="en-US" sz="1100" dirty="0">
                <a:solidFill>
                  <a:schemeClr val="bg1"/>
                </a:solidFill>
                <a:effectLst/>
                <a:latin typeface="Garamond" panose="02020404030301010803" pitchFamily="18" charset="0"/>
              </a:rPr>
              <a:t> </a:t>
            </a:r>
          </a:p>
          <a:p>
            <a:r>
              <a:rPr lang="en-US" sz="1100" b="1" dirty="0" smtClean="0">
                <a:solidFill>
                  <a:schemeClr val="bg1"/>
                </a:solidFill>
                <a:latin typeface="Garamond" panose="02020404030301010803" pitchFamily="18" charset="0"/>
              </a:rPr>
              <a:t>HRFedBar@gmail.com</a:t>
            </a:r>
          </a:p>
          <a:p>
            <a:endParaRPr lang="en-US" sz="1100" b="1" dirty="0" smtClean="0">
              <a:solidFill>
                <a:schemeClr val="bg1"/>
              </a:solidFill>
              <a:latin typeface="Garamond" panose="02020404030301010803" pitchFamily="18" charset="0"/>
            </a:endParaRPr>
          </a:p>
          <a:p>
            <a:r>
              <a:rPr lang="en-US" sz="1100" u="sng" dirty="0" smtClean="0">
                <a:solidFill>
                  <a:schemeClr val="bg1"/>
                </a:solidFill>
                <a:effectLst/>
                <a:latin typeface="Garamond" panose="02020404030301010803" pitchFamily="18" charset="0"/>
              </a:rPr>
              <a:t> </a:t>
            </a:r>
            <a:endParaRPr lang="en-US" dirty="0">
              <a:effectLst/>
            </a:endParaRPr>
          </a:p>
        </p:txBody>
      </p:sp>
      <p:sp>
        <p:nvSpPr>
          <p:cNvPr id="8" name="Rectangle 7"/>
          <p:cNvSpPr/>
          <p:nvPr/>
        </p:nvSpPr>
        <p:spPr>
          <a:xfrm>
            <a:off x="2357726" y="159327"/>
            <a:ext cx="4846320" cy="9289473"/>
          </a:xfrm>
          <a:prstGeom prst="rect">
            <a:avLst/>
          </a:prstGeom>
          <a:ln cmpd="dbl">
            <a:solidFill>
              <a:schemeClr val="tx1"/>
            </a:solidFill>
          </a:ln>
          <a:effectLst/>
        </p:spPr>
        <p:txBody>
          <a:bodyPr>
            <a:noAutofit/>
          </a:bodyPr>
          <a:lstStyle/>
          <a:p>
            <a:pPr algn="ctr"/>
            <a:r>
              <a:rPr lang="en-US" sz="2800" b="1" u="sng" dirty="0" smtClean="0">
                <a:effectLst>
                  <a:outerShdw blurRad="38100" dist="38100" dir="2700000" algn="tl">
                    <a:srgbClr val="000000">
                      <a:alpha val="43137"/>
                    </a:srgbClr>
                  </a:outerShdw>
                </a:effectLst>
                <a:latin typeface="Garamond" panose="02020404030301010803" pitchFamily="18" charset="0"/>
              </a:rPr>
              <a:t>LOOKING AHEAD</a:t>
            </a:r>
          </a:p>
          <a:p>
            <a:pPr algn="ctr"/>
            <a:endParaRPr lang="en-US" sz="2800" b="1" dirty="0">
              <a:effectLst>
                <a:outerShdw blurRad="38100" dist="38100" dir="2700000" algn="tl">
                  <a:srgbClr val="000000">
                    <a:alpha val="43137"/>
                  </a:srgbClr>
                </a:outerShdw>
              </a:effectLst>
              <a:latin typeface="Garamond" panose="02020404030301010803" pitchFamily="18" charset="0"/>
            </a:endParaRPr>
          </a:p>
          <a:p>
            <a:pPr algn="ctr"/>
            <a:r>
              <a:rPr lang="en-US" sz="2600" b="1" dirty="0" smtClean="0">
                <a:effectLst>
                  <a:outerShdw blurRad="38100" dist="38100" dir="2700000" algn="tl">
                    <a:srgbClr val="000000">
                      <a:alpha val="43137"/>
                    </a:srgbClr>
                  </a:outerShdw>
                </a:effectLst>
                <a:latin typeface="Garamond" panose="02020404030301010803" pitchFamily="18" charset="0"/>
              </a:rPr>
              <a:t>November 10, 2020 – Annual Luncheon (Virtual)</a:t>
            </a:r>
          </a:p>
          <a:p>
            <a:pPr algn="ctr"/>
            <a:endParaRPr lang="en-US" sz="2600" b="1" dirty="0">
              <a:effectLst>
                <a:outerShdw blurRad="38100" dist="38100" dir="2700000" algn="tl">
                  <a:srgbClr val="000000">
                    <a:alpha val="43137"/>
                  </a:srgbClr>
                </a:outerShdw>
              </a:effectLst>
              <a:latin typeface="Garamond" panose="02020404030301010803" pitchFamily="18" charset="0"/>
            </a:endParaRPr>
          </a:p>
          <a:p>
            <a:pPr algn="ctr"/>
            <a:endParaRPr lang="en-US" sz="2600" b="1" dirty="0" smtClean="0">
              <a:effectLst>
                <a:outerShdw blurRad="38100" dist="38100" dir="2700000" algn="tl">
                  <a:srgbClr val="000000">
                    <a:alpha val="43137"/>
                  </a:srgbClr>
                </a:outerShdw>
              </a:effectLst>
              <a:latin typeface="Garamond" panose="02020404030301010803" pitchFamily="18" charset="0"/>
            </a:endParaRPr>
          </a:p>
          <a:p>
            <a:pPr algn="ctr"/>
            <a:r>
              <a:rPr lang="en-US" sz="2600" b="1" dirty="0" smtClean="0">
                <a:effectLst>
                  <a:outerShdw blurRad="38100" dist="38100" dir="2700000" algn="tl">
                    <a:srgbClr val="000000">
                      <a:alpha val="43137"/>
                    </a:srgbClr>
                  </a:outerShdw>
                </a:effectLst>
                <a:latin typeface="Garamond" panose="02020404030301010803" pitchFamily="18" charset="0"/>
              </a:rPr>
              <a:t>Judge Young Investiture</a:t>
            </a:r>
          </a:p>
          <a:p>
            <a:pPr algn="ctr"/>
            <a:r>
              <a:rPr lang="en-US" sz="2600" b="1" dirty="0" smtClean="0">
                <a:effectLst>
                  <a:outerShdw blurRad="38100" dist="38100" dir="2700000" algn="tl">
                    <a:srgbClr val="000000">
                      <a:alpha val="43137"/>
                    </a:srgbClr>
                  </a:outerShdw>
                </a:effectLst>
                <a:latin typeface="Garamond" panose="02020404030301010803" pitchFamily="18" charset="0"/>
              </a:rPr>
              <a:t>(date forthcoming)</a:t>
            </a:r>
            <a:r>
              <a:rPr lang="en-US" sz="2600" b="1" dirty="0" smtClean="0">
                <a:effectLst>
                  <a:outerShdw blurRad="38100" dist="38100" dir="2700000" algn="tl">
                    <a:srgbClr val="000000">
                      <a:alpha val="43137"/>
                    </a:srgbClr>
                  </a:outerShdw>
                </a:effectLst>
                <a:latin typeface="Garamond" panose="02020404030301010803" pitchFamily="18" charset="0"/>
              </a:rPr>
              <a:t> </a:t>
            </a:r>
          </a:p>
          <a:p>
            <a:pPr algn="ctr"/>
            <a:endParaRPr lang="en-US" sz="2600" b="1" dirty="0" smtClean="0">
              <a:effectLst>
                <a:outerShdw blurRad="38100" dist="38100" dir="2700000" algn="tl">
                  <a:srgbClr val="000000">
                    <a:alpha val="43137"/>
                  </a:srgbClr>
                </a:outerShdw>
              </a:effectLst>
              <a:latin typeface="Garamond" panose="02020404030301010803" pitchFamily="18" charset="0"/>
            </a:endParaRPr>
          </a:p>
          <a:p>
            <a:pPr algn="ctr"/>
            <a:endParaRPr lang="en-US" sz="2600" b="1" dirty="0">
              <a:effectLst>
                <a:outerShdw blurRad="38100" dist="38100" dir="2700000" algn="tl">
                  <a:srgbClr val="000000">
                    <a:alpha val="43137"/>
                  </a:srgbClr>
                </a:outerShdw>
              </a:effectLst>
              <a:latin typeface="Garamond" panose="02020404030301010803" pitchFamily="18" charset="0"/>
            </a:endParaRPr>
          </a:p>
          <a:p>
            <a:pPr algn="ctr"/>
            <a:r>
              <a:rPr lang="en-US" b="1" dirty="0" smtClean="0">
                <a:effectLst>
                  <a:outerShdw blurRad="38100" dist="38100" dir="2700000" algn="tl">
                    <a:srgbClr val="000000">
                      <a:alpha val="43137"/>
                    </a:srgbClr>
                  </a:outerShdw>
                </a:effectLst>
                <a:latin typeface="Garamond" panose="02020404030301010803" pitchFamily="18" charset="0"/>
              </a:rPr>
              <a:t>Need CLE credit before the deadline? Check out FBA’s </a:t>
            </a:r>
            <a:r>
              <a:rPr lang="en-US" b="1" i="1" dirty="0" smtClean="0">
                <a:effectLst>
                  <a:outerShdw blurRad="38100" dist="38100" dir="2700000" algn="tl">
                    <a:srgbClr val="000000">
                      <a:alpha val="43137"/>
                    </a:srgbClr>
                  </a:outerShdw>
                </a:effectLst>
                <a:latin typeface="Garamond" panose="02020404030301010803" pitchFamily="18" charset="0"/>
              </a:rPr>
              <a:t>free </a:t>
            </a:r>
            <a:r>
              <a:rPr lang="en-US" b="1" dirty="0">
                <a:effectLst>
                  <a:outerShdw blurRad="38100" dist="38100" dir="2700000" algn="tl">
                    <a:srgbClr val="000000">
                      <a:alpha val="43137"/>
                    </a:srgbClr>
                  </a:outerShdw>
                </a:effectLst>
                <a:latin typeface="Garamond" panose="02020404030301010803" pitchFamily="18" charset="0"/>
              </a:rPr>
              <a:t>webinars here: https://www.fedbar.org/continuing-legal-education/webinars-2/</a:t>
            </a:r>
            <a:endParaRPr lang="en-US" b="1" dirty="0" smtClean="0">
              <a:effectLst>
                <a:outerShdw blurRad="38100" dist="38100" dir="2700000" algn="tl">
                  <a:srgbClr val="000000">
                    <a:alpha val="43137"/>
                  </a:srgbClr>
                </a:outerShdw>
              </a:effectLst>
              <a:latin typeface="Garamond" panose="02020404030301010803" pitchFamily="18" charset="0"/>
            </a:endParaRPr>
          </a:p>
          <a:p>
            <a:pPr algn="ctr"/>
            <a:endParaRPr lang="en-US" sz="2600" b="1" dirty="0">
              <a:effectLst>
                <a:outerShdw blurRad="38100" dist="38100" dir="2700000" algn="tl">
                  <a:srgbClr val="000000">
                    <a:alpha val="43137"/>
                  </a:srgbClr>
                </a:outerShdw>
              </a:effectLst>
              <a:latin typeface="Garamond" panose="02020404030301010803" pitchFamily="18" charset="0"/>
            </a:endParaRPr>
          </a:p>
          <a:p>
            <a:pPr algn="ctr"/>
            <a:endParaRPr lang="en-US" sz="2600" b="1" dirty="0" smtClean="0">
              <a:effectLst>
                <a:outerShdw blurRad="38100" dist="38100" dir="2700000" algn="tl">
                  <a:srgbClr val="000000">
                    <a:alpha val="43137"/>
                  </a:srgbClr>
                </a:outerShdw>
              </a:effectLst>
              <a:latin typeface="Garamond" panose="02020404030301010803" pitchFamily="18" charset="0"/>
            </a:endParaRPr>
          </a:p>
        </p:txBody>
      </p:sp>
      <p:sp>
        <p:nvSpPr>
          <p:cNvPr id="3" name="TextBox 2"/>
          <p:cNvSpPr txBox="1"/>
          <p:nvPr/>
        </p:nvSpPr>
        <p:spPr>
          <a:xfrm>
            <a:off x="2352489" y="8802469"/>
            <a:ext cx="4845969" cy="646331"/>
          </a:xfrm>
          <a:prstGeom prst="rect">
            <a:avLst/>
          </a:prstGeom>
          <a:solidFill>
            <a:schemeClr val="accent5"/>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01600">
              <a:schemeClr val="accent1">
                <a:satMod val="175000"/>
                <a:alpha val="40000"/>
              </a:schemeClr>
            </a:glow>
          </a:effectLst>
        </p:spPr>
        <p:txBody>
          <a:bodyPr wrap="square" rtlCol="0">
            <a:spAutoFit/>
          </a:bodyPr>
          <a:lstStyle/>
          <a:p>
            <a:pPr algn="ctr"/>
            <a:r>
              <a:rPr lang="en-US">
                <a:latin typeface="Garamond" panose="02020404030301010803" pitchFamily="18" charset="0"/>
              </a:rPr>
              <a:t> </a:t>
            </a:r>
            <a:r>
              <a:rPr lang="en-US" smtClean="0">
                <a:latin typeface="Garamond" panose="02020404030301010803" pitchFamily="18" charset="0"/>
              </a:rPr>
              <a:t> </a:t>
            </a:r>
          </a:p>
          <a:p>
            <a:pPr algn="ctr"/>
            <a:endParaRPr lang="en-US">
              <a:effectLst/>
              <a:latin typeface="Garamond" panose="02020404030301010803"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4395" t="970" r="81319"/>
          <a:stretch/>
        </p:blipFill>
        <p:spPr>
          <a:xfrm>
            <a:off x="3215481" y="5562600"/>
            <a:ext cx="2918972" cy="3100532"/>
          </a:xfrm>
          <a:prstGeom prst="rect">
            <a:avLst/>
          </a:prstGeom>
        </p:spPr>
      </p:pic>
    </p:spTree>
    <p:extLst>
      <p:ext uri="{BB962C8B-B14F-4D97-AF65-F5344CB8AC3E}">
        <p14:creationId xmlns:p14="http://schemas.microsoft.com/office/powerpoint/2010/main" val="10769725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777" t="9504" r="13686"/>
          <a:stretch>
            <a:fillRect/>
          </a:stretch>
        </p:blipFill>
        <p:spPr>
          <a:xfrm>
            <a:off x="243681" y="152400"/>
            <a:ext cx="7086600" cy="922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1865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644" t="9848" r="13928"/>
          <a:stretch>
            <a:fillRect/>
          </a:stretch>
        </p:blipFill>
        <p:spPr>
          <a:xfrm>
            <a:off x="167481" y="187960"/>
            <a:ext cx="7010400" cy="903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8206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681" y="228600"/>
            <a:ext cx="7086599" cy="533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latin typeface="Garamond" panose="02020404030301010803" pitchFamily="18" charset="0"/>
              </a:rPr>
              <a:t>2020 Annual Meeting</a:t>
            </a:r>
            <a:endParaRPr lang="en-US" sz="28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245085" y="914400"/>
            <a:ext cx="6936828" cy="8382000"/>
          </a:xfrm>
          <a:prstGeom prst="rect">
            <a:avLst/>
          </a:prstGeom>
        </p:spPr>
      </p:pic>
    </p:spTree>
    <p:extLst>
      <p:ext uri="{BB962C8B-B14F-4D97-AF65-F5344CB8AC3E}">
        <p14:creationId xmlns:p14="http://schemas.microsoft.com/office/powerpoint/2010/main" val="37166594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Rectangle 3"/>
          <p:cNvSpPr/>
          <p:nvPr/>
        </p:nvSpPr>
        <p:spPr>
          <a:xfrm>
            <a:off x="371142" y="90903"/>
            <a:ext cx="6781800" cy="729308"/>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effectLst>
                  <a:outerShdw blurRad="38100" dist="38100" dir="2700000" algn="tl">
                    <a:srgbClr val="000000">
                      <a:alpha val="43137"/>
                    </a:srgbClr>
                  </a:outerShdw>
                </a:effectLst>
                <a:latin typeface="Garamond" panose="02020404030301010803" pitchFamily="18" charset="0"/>
                <a:cs typeface="Times New Roman" pitchFamily="18" charset="0"/>
              </a:rPr>
              <a:t>Proposed One-Time Bylaw Amendment</a:t>
            </a:r>
          </a:p>
        </p:txBody>
      </p:sp>
      <p:sp>
        <p:nvSpPr>
          <p:cNvPr id="5" name="TextBox 4"/>
          <p:cNvSpPr txBox="1"/>
          <p:nvPr/>
        </p:nvSpPr>
        <p:spPr>
          <a:xfrm>
            <a:off x="371142" y="820211"/>
            <a:ext cx="6781800" cy="1384995"/>
          </a:xfrm>
          <a:prstGeom prst="rect">
            <a:avLst/>
          </a:prstGeom>
          <a:noFill/>
        </p:spPr>
        <p:txBody>
          <a:bodyPr wrap="square" rtlCol="0">
            <a:spAutoFit/>
          </a:bodyPr>
          <a:lstStyle/>
          <a:p>
            <a:r>
              <a:rPr lang="en-US" sz="1400" dirty="0" smtClean="0">
                <a:latin typeface="Garamond" panose="02020404030301010803" pitchFamily="18" charset="0"/>
              </a:rPr>
              <a:t>Please find below in redline the proposed amendment to Article V of the Chapter’s bylaws for 2020-21  only. </a:t>
            </a:r>
            <a:r>
              <a:rPr lang="en-US" sz="1400" dirty="0">
                <a:latin typeface="Garamond" panose="02020404030301010803" pitchFamily="18" charset="0"/>
              </a:rPr>
              <a:t>Because </a:t>
            </a:r>
            <a:r>
              <a:rPr lang="en-US" sz="1400" dirty="0" err="1">
                <a:latin typeface="Garamond" panose="02020404030301010803" pitchFamily="18" charset="0"/>
              </a:rPr>
              <a:t>COVID</a:t>
            </a:r>
            <a:r>
              <a:rPr lang="en-US" sz="1400" dirty="0">
                <a:latin typeface="Garamond" panose="02020404030301010803" pitchFamily="18" charset="0"/>
              </a:rPr>
              <a:t>-19 effectively precluded in-person meetings for over 7 months, and in-person meetings are a key component of the function of our Chapter, Board members were limited in their ability to serve. The Board believes that allowing a one-time reelection of incumbents allows the Chapter to have the Board members carry out their service without changing the Bylaws’ election format long </a:t>
            </a:r>
            <a:r>
              <a:rPr lang="en-US" sz="1400" dirty="0" smtClean="0">
                <a:latin typeface="Garamond" panose="02020404030301010803" pitchFamily="18" charset="0"/>
              </a:rPr>
              <a:t>term.</a:t>
            </a:r>
            <a:endParaRPr lang="en-US" sz="1400" dirty="0">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243681" y="2202158"/>
            <a:ext cx="6766040" cy="7238589"/>
          </a:xfrm>
          <a:prstGeom prst="rect">
            <a:avLst/>
          </a:prstGeom>
        </p:spPr>
      </p:pic>
    </p:spTree>
    <p:extLst>
      <p:ext uri="{BB962C8B-B14F-4D97-AF65-F5344CB8AC3E}">
        <p14:creationId xmlns:p14="http://schemas.microsoft.com/office/powerpoint/2010/main" val="592161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Hon. Roderick C. Young Confirmed by Senate</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2" name="TextBox 1"/>
          <p:cNvSpPr txBox="1"/>
          <p:nvPr/>
        </p:nvSpPr>
        <p:spPr>
          <a:xfrm>
            <a:off x="162312" y="1066800"/>
            <a:ext cx="7165633" cy="4801314"/>
          </a:xfrm>
          <a:prstGeom prst="rect">
            <a:avLst/>
          </a:prstGeom>
          <a:noFill/>
        </p:spPr>
        <p:txBody>
          <a:bodyPr wrap="square" rtlCol="0">
            <a:spAutoFit/>
          </a:bodyPr>
          <a:lstStyle/>
          <a:p>
            <a:pPr algn="just"/>
            <a:r>
              <a:rPr lang="en-US" dirty="0" smtClean="0">
                <a:latin typeface="Garamond" panose="02020404030301010803" pitchFamily="18" charset="0"/>
              </a:rPr>
              <a:t>On September 24, 2020, the United States Senate confirmed the Honorable Roderick C. Young to fill the United States District Court Judgeship left vacant by Judge Rebecca Beach Smith’s assumption of senior status on August 1, 2019 after more than 30 years of dedicated service. Judge Young was confirmed by a </a:t>
            </a:r>
            <a:r>
              <a:rPr lang="en-US" dirty="0">
                <a:latin typeface="Garamond" panose="02020404030301010803" pitchFamily="18" charset="0"/>
              </a:rPr>
              <a:t>93-2 </a:t>
            </a:r>
            <a:r>
              <a:rPr lang="en-US" dirty="0" smtClean="0">
                <a:latin typeface="Garamond" panose="02020404030301010803" pitchFamily="18" charset="0"/>
              </a:rPr>
              <a:t>vote. President Trump nominated Judge Young on May 6, 2020. </a:t>
            </a:r>
          </a:p>
          <a:p>
            <a:pPr algn="just"/>
            <a:endParaRPr lang="en-US" dirty="0">
              <a:latin typeface="Garamond" panose="02020404030301010803" pitchFamily="18" charset="0"/>
            </a:endParaRPr>
          </a:p>
          <a:p>
            <a:pPr algn="just"/>
            <a:r>
              <a:rPr lang="en-US" dirty="0" smtClean="0">
                <a:latin typeface="Garamond" panose="02020404030301010803" pitchFamily="18" charset="0"/>
              </a:rPr>
              <a:t>Judge Young worked in the Public Defender’s office </a:t>
            </a:r>
            <a:r>
              <a:rPr lang="en-US" dirty="0">
                <a:latin typeface="Garamond" panose="02020404030301010803" pitchFamily="18" charset="0"/>
              </a:rPr>
              <a:t>in Portsmouth before joining the Richmond </a:t>
            </a:r>
            <a:r>
              <a:rPr lang="en-US" dirty="0" smtClean="0">
                <a:latin typeface="Garamond" panose="02020404030301010803" pitchFamily="18" charset="0"/>
              </a:rPr>
              <a:t>Commonwealth’s Attorney’s </a:t>
            </a:r>
            <a:r>
              <a:rPr lang="en-US" dirty="0">
                <a:latin typeface="Garamond" panose="02020404030301010803" pitchFamily="18" charset="0"/>
              </a:rPr>
              <a:t>office. </a:t>
            </a:r>
            <a:r>
              <a:rPr lang="en-US" dirty="0" smtClean="0">
                <a:latin typeface="Garamond" panose="02020404030301010803" pitchFamily="18" charset="0"/>
              </a:rPr>
              <a:t>He then </a:t>
            </a:r>
            <a:r>
              <a:rPr lang="en-US" dirty="0">
                <a:latin typeface="Garamond" panose="02020404030301010803" pitchFamily="18" charset="0"/>
              </a:rPr>
              <a:t>served 12 years as an </a:t>
            </a:r>
            <a:r>
              <a:rPr lang="en-US" dirty="0" smtClean="0">
                <a:latin typeface="Garamond" panose="02020404030301010803" pitchFamily="18" charset="0"/>
              </a:rPr>
              <a:t>Assistant United States Attorney </a:t>
            </a:r>
            <a:r>
              <a:rPr lang="en-US" dirty="0">
                <a:latin typeface="Garamond" panose="02020404030301010803" pitchFamily="18" charset="0"/>
              </a:rPr>
              <a:t>in </a:t>
            </a:r>
            <a:r>
              <a:rPr lang="en-US" dirty="0" smtClean="0">
                <a:latin typeface="Garamond" panose="02020404030301010803" pitchFamily="18" charset="0"/>
              </a:rPr>
              <a:t>Richmond. Judge Young formerly served as a United States Magistrate Judge in Richmond since 2014. </a:t>
            </a:r>
          </a:p>
          <a:p>
            <a:pPr algn="just"/>
            <a:endParaRPr lang="en-US" dirty="0">
              <a:latin typeface="Garamond" panose="02020404030301010803" pitchFamily="18" charset="0"/>
            </a:endParaRPr>
          </a:p>
          <a:p>
            <a:pPr algn="just"/>
            <a:r>
              <a:rPr lang="en-US" dirty="0" smtClean="0">
                <a:latin typeface="Garamond" panose="02020404030301010803" pitchFamily="18" charset="0"/>
              </a:rPr>
              <a:t>Judge Young is a native of Petersburg, Virginia.</a:t>
            </a:r>
            <a:r>
              <a:rPr lang="en-US" dirty="0">
                <a:latin typeface="Garamond" panose="02020404030301010803" pitchFamily="18" charset="0"/>
              </a:rPr>
              <a:t> He received a B.A. from George Mason University </a:t>
            </a:r>
            <a:r>
              <a:rPr lang="en-US" dirty="0" smtClean="0">
                <a:latin typeface="Garamond" panose="02020404030301010803" pitchFamily="18" charset="0"/>
              </a:rPr>
              <a:t>and his J.D</a:t>
            </a:r>
            <a:r>
              <a:rPr lang="en-US" dirty="0">
                <a:latin typeface="Garamond" panose="02020404030301010803" pitchFamily="18" charset="0"/>
              </a:rPr>
              <a:t>. from West Virginia University College of </a:t>
            </a:r>
            <a:r>
              <a:rPr lang="en-US" dirty="0" smtClean="0">
                <a:latin typeface="Garamond" panose="02020404030301010803" pitchFamily="18" charset="0"/>
              </a:rPr>
              <a:t>Law.</a:t>
            </a:r>
          </a:p>
          <a:p>
            <a:endParaRPr lang="en-US" dirty="0"/>
          </a:p>
          <a:p>
            <a:endParaRPr lang="en-US" dirty="0"/>
          </a:p>
        </p:txBody>
      </p:sp>
      <p:pic>
        <p:nvPicPr>
          <p:cNvPr id="5" name="Picture 4"/>
          <p:cNvPicPr>
            <a:picLocks noChangeAspect="1"/>
          </p:cNvPicPr>
          <p:nvPr/>
        </p:nvPicPr>
        <p:blipFill>
          <a:blip r:embed="rId2"/>
          <a:stretch>
            <a:fillRect/>
          </a:stretch>
        </p:blipFill>
        <p:spPr>
          <a:xfrm>
            <a:off x="396081" y="5715000"/>
            <a:ext cx="2887531" cy="3700462"/>
          </a:xfrm>
          <a:prstGeom prst="rect">
            <a:avLst/>
          </a:prstGeom>
        </p:spPr>
      </p:pic>
      <p:pic>
        <p:nvPicPr>
          <p:cNvPr id="6" name="Picture 5"/>
          <p:cNvPicPr>
            <a:picLocks noChangeAspect="1"/>
          </p:cNvPicPr>
          <p:nvPr/>
        </p:nvPicPr>
        <p:blipFill>
          <a:blip r:embed="rId3"/>
          <a:stretch>
            <a:fillRect/>
          </a:stretch>
        </p:blipFill>
        <p:spPr>
          <a:xfrm>
            <a:off x="3320758" y="5403395"/>
            <a:ext cx="3993965" cy="4033838"/>
          </a:xfrm>
          <a:prstGeom prst="rect">
            <a:avLst/>
          </a:prstGeom>
        </p:spPr>
      </p:pic>
    </p:spTree>
    <p:extLst>
      <p:ext uri="{BB962C8B-B14F-4D97-AF65-F5344CB8AC3E}">
        <p14:creationId xmlns:p14="http://schemas.microsoft.com/office/powerpoint/2010/main" val="3587510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The Current Normal – </a:t>
            </a:r>
            <a:r>
              <a:rPr lang="en-US" sz="2200" b="1" dirty="0" err="1" smtClean="0">
                <a:solidFill>
                  <a:schemeClr val="bg1"/>
                </a:solidFill>
                <a:effectLst>
                  <a:outerShdw blurRad="38100" dist="38100" dir="2700000" algn="tl">
                    <a:srgbClr val="000000">
                      <a:alpha val="43137"/>
                    </a:srgbClr>
                  </a:outerShdw>
                </a:effectLst>
                <a:latin typeface="Garamond" panose="02020404030301010803" pitchFamily="18" charset="0"/>
              </a:rPr>
              <a:t>COVID</a:t>
            </a: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 Protocols</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164648" y="1219200"/>
            <a:ext cx="7165633" cy="7571303"/>
          </a:xfrm>
          <a:prstGeom prst="rect">
            <a:avLst/>
          </a:prstGeom>
        </p:spPr>
        <p:txBody>
          <a:bodyPr wrap="square">
            <a:spAutoFit/>
          </a:bodyPr>
          <a:lstStyle/>
          <a:p>
            <a:pPr algn="just"/>
            <a:r>
              <a:rPr lang="en-US" dirty="0" smtClean="0">
                <a:latin typeface="Garamond" panose="02020404030301010803" pitchFamily="18" charset="0"/>
              </a:rPr>
              <a:t>Since March 10, 2020, Chief Judge Davis has entered over twenty (20) General Order concerning the impact of </a:t>
            </a:r>
            <a:r>
              <a:rPr lang="en-US" dirty="0" err="1" smtClean="0">
                <a:latin typeface="Garamond" panose="02020404030301010803" pitchFamily="18" charset="0"/>
              </a:rPr>
              <a:t>COVID</a:t>
            </a:r>
            <a:r>
              <a:rPr lang="en-US" dirty="0" smtClean="0">
                <a:latin typeface="Garamond" panose="02020404030301010803" pitchFamily="18" charset="0"/>
              </a:rPr>
              <a:t>-19 on the Court’s operation and procedures for the Eastern District of Virginia.</a:t>
            </a:r>
          </a:p>
          <a:p>
            <a:pPr algn="just"/>
            <a:endParaRPr lang="en-US" dirty="0" smtClean="0">
              <a:latin typeface="Garamond" panose="02020404030301010803" pitchFamily="18" charset="0"/>
            </a:endParaRPr>
          </a:p>
          <a:p>
            <a:pPr algn="just"/>
            <a:r>
              <a:rPr lang="en-US" dirty="0" smtClean="0">
                <a:latin typeface="Garamond" panose="02020404030301010803" pitchFamily="18" charset="0"/>
              </a:rPr>
              <a:t>All of these order and the Court’s guidance can be found on the </a:t>
            </a:r>
            <a:r>
              <a:rPr lang="en-US" dirty="0">
                <a:latin typeface="Garamond" panose="02020404030301010803" pitchFamily="18" charset="0"/>
              </a:rPr>
              <a:t>Court’s website here: </a:t>
            </a:r>
            <a:r>
              <a:rPr lang="en-US" dirty="0">
                <a:latin typeface="Garamond" panose="02020404030301010803" pitchFamily="18" charset="0"/>
                <a:hlinkClick r:id="rId2"/>
              </a:rPr>
              <a:t>https://</a:t>
            </a:r>
            <a:r>
              <a:rPr lang="en-US" dirty="0" smtClean="0">
                <a:latin typeface="Garamond" panose="02020404030301010803" pitchFamily="18" charset="0"/>
                <a:hlinkClick r:id="rId2"/>
              </a:rPr>
              <a:t>www.vaed.uscourts.gov/covid-19</a:t>
            </a:r>
            <a:r>
              <a:rPr lang="en-US" dirty="0" smtClean="0">
                <a:latin typeface="Garamond" panose="02020404030301010803" pitchFamily="18" charset="0"/>
              </a:rPr>
              <a:t>. </a:t>
            </a:r>
          </a:p>
          <a:p>
            <a:pPr algn="just"/>
            <a:endParaRPr lang="en-US" dirty="0">
              <a:latin typeface="Garamond" panose="02020404030301010803" pitchFamily="18" charset="0"/>
            </a:endParaRPr>
          </a:p>
          <a:p>
            <a:pPr algn="just"/>
            <a:r>
              <a:rPr lang="en-US" dirty="0" smtClean="0">
                <a:latin typeface="Garamond" panose="02020404030301010803" pitchFamily="18" charset="0"/>
              </a:rPr>
              <a:t>While there are no longer any tolled deadlines, remember all persons entering the Courthouses (including attorneys) shall </a:t>
            </a:r>
            <a:r>
              <a:rPr lang="en-US" dirty="0">
                <a:latin typeface="Garamond" panose="02020404030301010803" pitchFamily="18" charset="0"/>
              </a:rPr>
              <a:t>be required to</a:t>
            </a:r>
            <a:r>
              <a:rPr lang="en-US" dirty="0" smtClean="0">
                <a:latin typeface="Garamond" panose="02020404030301010803" pitchFamily="18" charset="0"/>
              </a:rPr>
              <a:t>:</a:t>
            </a:r>
          </a:p>
          <a:p>
            <a:pPr algn="just"/>
            <a:endParaRPr lang="en-US" dirty="0">
              <a:latin typeface="Garamond" panose="02020404030301010803" pitchFamily="18" charset="0"/>
            </a:endParaRPr>
          </a:p>
          <a:p>
            <a:pPr marL="342900" indent="-342900" algn="just">
              <a:buAutoNum type="arabicParenBoth"/>
            </a:pPr>
            <a:r>
              <a:rPr lang="en-US" b="1" dirty="0" smtClean="0">
                <a:latin typeface="Garamond" panose="02020404030301010803" pitchFamily="18" charset="0"/>
              </a:rPr>
              <a:t>wear </a:t>
            </a:r>
            <a:r>
              <a:rPr lang="en-US" b="1" dirty="0">
                <a:latin typeface="Garamond" panose="02020404030301010803" pitchFamily="18" charset="0"/>
              </a:rPr>
              <a:t>a face covering </a:t>
            </a:r>
            <a:r>
              <a:rPr lang="en-US" dirty="0">
                <a:latin typeface="Garamond" panose="02020404030301010803" pitchFamily="18" charset="0"/>
              </a:rPr>
              <a:t>that covers your nose and </a:t>
            </a:r>
            <a:r>
              <a:rPr lang="en-US" dirty="0" smtClean="0">
                <a:latin typeface="Garamond" panose="02020404030301010803" pitchFamily="18" charset="0"/>
              </a:rPr>
              <a:t>mouth. </a:t>
            </a:r>
          </a:p>
          <a:p>
            <a:pPr lvl="1" algn="just"/>
            <a:r>
              <a:rPr lang="en-US" dirty="0" smtClean="0">
                <a:latin typeface="Garamond" panose="02020404030301010803" pitchFamily="18" charset="0"/>
              </a:rPr>
              <a:t>Inside </a:t>
            </a:r>
            <a:r>
              <a:rPr lang="en-US" dirty="0">
                <a:latin typeface="Garamond" panose="02020404030301010803" pitchFamily="18" charset="0"/>
              </a:rPr>
              <a:t>of each courtroom, the presiding judge may permit removal of face </a:t>
            </a:r>
            <a:r>
              <a:rPr lang="en-US" dirty="0" smtClean="0">
                <a:latin typeface="Garamond" panose="02020404030301010803" pitchFamily="18" charset="0"/>
              </a:rPr>
              <a:t>coverings for </a:t>
            </a:r>
            <a:r>
              <a:rPr lang="en-US" dirty="0">
                <a:latin typeface="Garamond" panose="02020404030301010803" pitchFamily="18" charset="0"/>
              </a:rPr>
              <a:t>the purposes of facilitating a </a:t>
            </a:r>
            <a:r>
              <a:rPr lang="en-US" dirty="0" smtClean="0">
                <a:latin typeface="Garamond" panose="02020404030301010803" pitchFamily="18" charset="0"/>
              </a:rPr>
              <a:t>hearing</a:t>
            </a:r>
          </a:p>
          <a:p>
            <a:pPr marL="800100" lvl="1" indent="-342900" algn="just">
              <a:buAutoNum type="arabicParenBoth"/>
            </a:pPr>
            <a:endParaRPr lang="en-US" dirty="0">
              <a:latin typeface="Garamond" panose="02020404030301010803" pitchFamily="18" charset="0"/>
            </a:endParaRPr>
          </a:p>
          <a:p>
            <a:pPr algn="just"/>
            <a:r>
              <a:rPr lang="en-US" b="1" dirty="0">
                <a:latin typeface="Garamond" panose="02020404030301010803" pitchFamily="18" charset="0"/>
              </a:rPr>
              <a:t>(2) </a:t>
            </a:r>
            <a:r>
              <a:rPr lang="en-US" dirty="0">
                <a:latin typeface="Garamond" panose="02020404030301010803" pitchFamily="18" charset="0"/>
              </a:rPr>
              <a:t>engage in </a:t>
            </a:r>
            <a:r>
              <a:rPr lang="en-US" b="1" dirty="0">
                <a:latin typeface="Garamond" panose="02020404030301010803" pitchFamily="18" charset="0"/>
              </a:rPr>
              <a:t>social distancing </a:t>
            </a:r>
            <a:r>
              <a:rPr lang="en-US" dirty="0">
                <a:latin typeface="Garamond" panose="02020404030301010803" pitchFamily="18" charset="0"/>
              </a:rPr>
              <a:t>within </a:t>
            </a:r>
            <a:r>
              <a:rPr lang="en-US" dirty="0" smtClean="0">
                <a:latin typeface="Garamond" panose="02020404030301010803" pitchFamily="18" charset="0"/>
              </a:rPr>
              <a:t>the </a:t>
            </a:r>
            <a:r>
              <a:rPr lang="en-US" dirty="0">
                <a:latin typeface="Garamond" panose="02020404030301010803" pitchFamily="18" charset="0"/>
              </a:rPr>
              <a:t>Courthouses whenever </a:t>
            </a:r>
            <a:r>
              <a:rPr lang="en-US" dirty="0" smtClean="0">
                <a:latin typeface="Garamond" panose="02020404030301010803" pitchFamily="18" charset="0"/>
              </a:rPr>
              <a:t>possible;   and</a:t>
            </a:r>
          </a:p>
          <a:p>
            <a:pPr algn="just"/>
            <a:endParaRPr lang="en-US" dirty="0">
              <a:latin typeface="Garamond" panose="02020404030301010803" pitchFamily="18" charset="0"/>
            </a:endParaRPr>
          </a:p>
          <a:p>
            <a:pPr algn="just"/>
            <a:r>
              <a:rPr lang="en-US" b="1" dirty="0">
                <a:latin typeface="Garamond" panose="02020404030301010803" pitchFamily="18" charset="0"/>
              </a:rPr>
              <a:t>(3) stay home if you are </a:t>
            </a:r>
            <a:r>
              <a:rPr lang="en-US" b="1" dirty="0" smtClean="0">
                <a:latin typeface="Garamond" panose="02020404030301010803" pitchFamily="18" charset="0"/>
              </a:rPr>
              <a:t>sick</a:t>
            </a:r>
            <a:r>
              <a:rPr lang="en-US" dirty="0" smtClean="0">
                <a:latin typeface="Garamond" panose="02020404030301010803" pitchFamily="18" charset="0"/>
              </a:rPr>
              <a:t>.</a:t>
            </a:r>
          </a:p>
          <a:p>
            <a:pPr algn="just"/>
            <a:endParaRPr lang="en-US" dirty="0">
              <a:latin typeface="Garamond" panose="02020404030301010803" pitchFamily="18" charset="0"/>
            </a:endParaRPr>
          </a:p>
          <a:p>
            <a:pPr algn="just"/>
            <a:r>
              <a:rPr lang="en-US" dirty="0" smtClean="0">
                <a:latin typeface="Garamond" panose="02020404030301010803" pitchFamily="18" charset="0"/>
              </a:rPr>
              <a:t>The Court has also issued multiple general </a:t>
            </a:r>
            <a:r>
              <a:rPr lang="en-US" dirty="0">
                <a:latin typeface="Garamond" panose="02020404030301010803" pitchFamily="18" charset="0"/>
              </a:rPr>
              <a:t>orders providing </a:t>
            </a:r>
            <a:r>
              <a:rPr lang="en-US" dirty="0" smtClean="0">
                <a:latin typeface="Garamond" panose="02020404030301010803" pitchFamily="18" charset="0"/>
              </a:rPr>
              <a:t>for remote hearings by video </a:t>
            </a:r>
            <a:r>
              <a:rPr lang="en-US" dirty="0">
                <a:latin typeface="Garamond" panose="02020404030301010803" pitchFamily="18" charset="0"/>
              </a:rPr>
              <a:t>and teleconferencing for civil and criminal hearings, including the use of </a:t>
            </a:r>
            <a:r>
              <a:rPr lang="en-US" dirty="0" err="1" smtClean="0">
                <a:latin typeface="Garamond" panose="02020404030301010803" pitchFamily="18" charset="0"/>
              </a:rPr>
              <a:t>Zoomgov</a:t>
            </a:r>
            <a:r>
              <a:rPr lang="en-US" dirty="0" smtClean="0">
                <a:latin typeface="Garamond" panose="02020404030301010803" pitchFamily="18" charset="0"/>
              </a:rPr>
              <a:t>, </a:t>
            </a:r>
            <a:r>
              <a:rPr lang="en-US" dirty="0">
                <a:latin typeface="Garamond" panose="02020404030301010803" pitchFamily="18" charset="0"/>
              </a:rPr>
              <a:t>when consent is provided in accordance with applicable statutes and rules of the Judicial Conference of the United </a:t>
            </a:r>
            <a:r>
              <a:rPr lang="en-US" dirty="0" smtClean="0">
                <a:latin typeface="Garamond" panose="02020404030301010803" pitchFamily="18" charset="0"/>
              </a:rPr>
              <a:t>States</a:t>
            </a:r>
            <a:r>
              <a:rPr lang="en-US" dirty="0">
                <a:latin typeface="Garamond" panose="02020404030301010803" pitchFamily="18" charset="0"/>
              </a:rPr>
              <a:t>. </a:t>
            </a:r>
            <a:r>
              <a:rPr lang="en-US" dirty="0" smtClean="0">
                <a:latin typeface="Garamond" panose="02020404030301010803" pitchFamily="18" charset="0"/>
              </a:rPr>
              <a:t>This includes felony </a:t>
            </a:r>
            <a:r>
              <a:rPr lang="en-US" dirty="0">
                <a:latin typeface="Garamond" panose="02020404030301010803" pitchFamily="18" charset="0"/>
              </a:rPr>
              <a:t>pleas under Rule 11 of the Federal Rules of Criminal Procedure and felony sentencings under Rule 32 of the Federal Rules of Criminal </a:t>
            </a:r>
            <a:r>
              <a:rPr lang="en-US" dirty="0" smtClean="0">
                <a:latin typeface="Garamond" panose="02020404030301010803" pitchFamily="18" charset="0"/>
              </a:rPr>
              <a:t>Procedure. Zoom hearings can be useful for alternative for in-person court appearances. Please stay safe. </a:t>
            </a:r>
            <a:endParaRPr lang="en-US" dirty="0">
              <a:latin typeface="Garamond" panose="02020404030301010803" pitchFamily="18" charset="0"/>
            </a:endParaRPr>
          </a:p>
        </p:txBody>
      </p:sp>
    </p:spTree>
    <p:extLst>
      <p:ext uri="{BB962C8B-B14F-4D97-AF65-F5344CB8AC3E}">
        <p14:creationId xmlns:p14="http://schemas.microsoft.com/office/powerpoint/2010/main" val="40542374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NEW LOOK for the EDVA Website</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749924" y="6393038"/>
            <a:ext cx="5995079" cy="3178182"/>
          </a:xfrm>
          <a:prstGeom prst="rect">
            <a:avLst/>
          </a:prstGeom>
        </p:spPr>
      </p:pic>
      <p:sp>
        <p:nvSpPr>
          <p:cNvPr id="4" name="TextBox 3"/>
          <p:cNvSpPr txBox="1"/>
          <p:nvPr/>
        </p:nvSpPr>
        <p:spPr>
          <a:xfrm>
            <a:off x="396081" y="5105400"/>
            <a:ext cx="6705600" cy="1169551"/>
          </a:xfrm>
          <a:prstGeom prst="rect">
            <a:avLst/>
          </a:prstGeom>
          <a:noFill/>
        </p:spPr>
        <p:txBody>
          <a:bodyPr wrap="square" rtlCol="0">
            <a:spAutoFit/>
          </a:bodyPr>
          <a:lstStyle/>
          <a:p>
            <a:r>
              <a:rPr lang="en-US" sz="1400" dirty="0" smtClean="0">
                <a:latin typeface="Garamond" panose="02020404030301010803" pitchFamily="18" charset="0"/>
              </a:rPr>
              <a:t>The website for the United States District Court for the Eastern District of Virginia has a new look</a:t>
            </a:r>
            <a:r>
              <a:rPr lang="en-US" sz="1400" dirty="0">
                <a:latin typeface="Garamond" panose="02020404030301010803" pitchFamily="18" charset="0"/>
              </a:rPr>
              <a:t> </a:t>
            </a:r>
            <a:r>
              <a:rPr lang="en-US" sz="1400" dirty="0" smtClean="0">
                <a:latin typeface="Garamond" panose="02020404030301010803" pitchFamily="18" charset="0"/>
              </a:rPr>
              <a:t>(below). Don’t forget you can find Judge and Division-specific information (including courtesy copy requirements) right here</a:t>
            </a:r>
            <a:r>
              <a:rPr lang="en-US" sz="1400" dirty="0">
                <a:latin typeface="Garamond" panose="02020404030301010803" pitchFamily="18" charset="0"/>
              </a:rPr>
              <a:t>: </a:t>
            </a:r>
            <a:r>
              <a:rPr lang="en-US" sz="1400" dirty="0">
                <a:solidFill>
                  <a:schemeClr val="accent1"/>
                </a:solidFill>
                <a:latin typeface="Garamond" panose="02020404030301010803" pitchFamily="18" charset="0"/>
              </a:rPr>
              <a:t>https://www.vaed.uscourts.gov/sites/vaed/files/Division%20Specific%20Copies%20NorNN_101420.pdf</a:t>
            </a:r>
          </a:p>
        </p:txBody>
      </p:sp>
      <p:pic>
        <p:nvPicPr>
          <p:cNvPr id="5" name="Picture 4"/>
          <p:cNvPicPr>
            <a:picLocks noChangeAspect="1"/>
          </p:cNvPicPr>
          <p:nvPr/>
        </p:nvPicPr>
        <p:blipFill>
          <a:blip r:embed="rId3"/>
          <a:stretch>
            <a:fillRect/>
          </a:stretch>
        </p:blipFill>
        <p:spPr>
          <a:xfrm>
            <a:off x="700881" y="914400"/>
            <a:ext cx="5896939" cy="3981973"/>
          </a:xfrm>
          <a:prstGeom prst="rect">
            <a:avLst/>
          </a:prstGeom>
        </p:spPr>
      </p:pic>
    </p:spTree>
    <p:extLst>
      <p:ext uri="{BB962C8B-B14F-4D97-AF65-F5344CB8AC3E}">
        <p14:creationId xmlns:p14="http://schemas.microsoft.com/office/powerpoint/2010/main" val="12030858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Proposed Local Rule Changes</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6" name="Rectangle 3"/>
          <p:cNvSpPr>
            <a:spLocks noChangeArrowheads="1"/>
          </p:cNvSpPr>
          <p:nvPr/>
        </p:nvSpPr>
        <p:spPr bwMode="auto">
          <a:xfrm>
            <a:off x="242262" y="1132344"/>
            <a:ext cx="7010399"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22222"/>
                </a:solidFill>
                <a:effectLst/>
                <a:latin typeface="Garamond" panose="02020404030301010803" pitchFamily="18" charset="0"/>
                <a:ea typeface="Verdana" panose="020B0604030504040204" pitchFamily="34" charset="0"/>
                <a:cs typeface="Arial" panose="020B0604020202020204" pitchFamily="34" charset="0"/>
              </a:rPr>
              <a:t>The Court has announced proposed changes to the Local Rules. These changes concern Local Civil Rule 83.3 and Local Criminal Rule 53 on recording of court proceedings. Please find below</a:t>
            </a:r>
            <a:r>
              <a:rPr kumimoji="0" lang="en-US" altLang="en-US" sz="1400" b="0" i="0" u="none" strike="noStrike" cap="none" normalizeH="0" dirty="0" smtClean="0">
                <a:ln>
                  <a:noFill/>
                </a:ln>
                <a:solidFill>
                  <a:srgbClr val="222222"/>
                </a:solidFill>
                <a:effectLst/>
                <a:latin typeface="Garamond" panose="02020404030301010803" pitchFamily="18" charset="0"/>
                <a:ea typeface="Verdana" panose="020B0604030504040204" pitchFamily="34" charset="0"/>
                <a:cs typeface="Arial" panose="020B0604020202020204" pitchFamily="34" charset="0"/>
              </a:rPr>
              <a:t> </a:t>
            </a: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redlined versions of the proposed amendments with a justification for each change, and a clean post-amendment version of each rule. Comments on the proposed amendments must be submitted by U.S. mail or email before November 16, 2020 to:</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Fernando Galindo</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Clerk of Court</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U.S. District Court for the Eastern District of Virginia</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600 Granby Street</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12121"/>
                </a:solidFill>
                <a:effectLst/>
                <a:latin typeface="Garamond" panose="02020404030301010803" pitchFamily="18" charset="0"/>
                <a:ea typeface="Verdana" panose="020B0604030504040204" pitchFamily="34" charset="0"/>
                <a:cs typeface="Arial" panose="020B0604020202020204" pitchFamily="34" charset="0"/>
              </a:rPr>
              <a:t>Norfolk, VA 23510</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5EA2"/>
                </a:solidFill>
                <a:effectLst/>
                <a:latin typeface="Garamond" panose="02020404030301010803" pitchFamily="18" charset="0"/>
                <a:ea typeface="Verdana" panose="020B0604030504040204" pitchFamily="34" charset="0"/>
                <a:cs typeface="Arial" panose="020B0604020202020204" pitchFamily="34" charset="0"/>
                <a:hlinkClick r:id="rId2"/>
              </a:rPr>
              <a:t>localrulecomment@vaed.uscourts.gov</a:t>
            </a:r>
            <a:endParaRPr kumimoji="0" lang="en-US" altLang="en-US" sz="1400" b="0" i="0" u="none" strike="noStrike" cap="none" normalizeH="0" baseline="0" dirty="0" smtClean="0">
              <a:ln>
                <a:noFill/>
              </a:ln>
              <a:solidFill>
                <a:schemeClr val="tx1"/>
              </a:solidFill>
              <a:effectLst/>
              <a:latin typeface="Garamond" panose="02020404030301010803" pitchFamily="18" charset="0"/>
              <a:ea typeface="Verdana" panose="020B0604030504040204" pitchFamily="34" charset="0"/>
            </a:endParaRPr>
          </a:p>
        </p:txBody>
      </p:sp>
      <p:pic>
        <p:nvPicPr>
          <p:cNvPr id="7" name="Picture 6"/>
          <p:cNvPicPr>
            <a:picLocks noChangeAspect="1"/>
          </p:cNvPicPr>
          <p:nvPr/>
        </p:nvPicPr>
        <p:blipFill>
          <a:blip r:embed="rId3"/>
          <a:stretch>
            <a:fillRect/>
          </a:stretch>
        </p:blipFill>
        <p:spPr>
          <a:xfrm>
            <a:off x="1070653" y="3810000"/>
            <a:ext cx="5353618" cy="5562600"/>
          </a:xfrm>
          <a:prstGeom prst="rect">
            <a:avLst/>
          </a:prstGeom>
        </p:spPr>
      </p:pic>
    </p:spTree>
    <p:extLst>
      <p:ext uri="{BB962C8B-B14F-4D97-AF65-F5344CB8AC3E}">
        <p14:creationId xmlns:p14="http://schemas.microsoft.com/office/powerpoint/2010/main" val="4434705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Proposed Federal Rule Changes</a:t>
            </a:r>
            <a:endParaRPr lang="en-US" sz="2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2" name="Rectangle 1"/>
          <p:cNvSpPr/>
          <p:nvPr/>
        </p:nvSpPr>
        <p:spPr>
          <a:xfrm>
            <a:off x="243681" y="990600"/>
            <a:ext cx="6858000" cy="8771632"/>
          </a:xfrm>
          <a:prstGeom prst="rect">
            <a:avLst/>
          </a:prstGeom>
        </p:spPr>
        <p:txBody>
          <a:bodyPr wrap="square">
            <a:spAutoFit/>
          </a:bodyPr>
          <a:lstStyle/>
          <a:p>
            <a:pPr algn="just"/>
            <a:r>
              <a:rPr lang="en-US" sz="1600" dirty="0">
                <a:latin typeface="Garamond" panose="02020404030301010803" pitchFamily="18" charset="0"/>
              </a:rPr>
              <a:t>On June 23, 2020, the Judicial Conference Committee on Rules of Practice and Procedure (Standing Committee) approved publication of proposed amendments to the following:</a:t>
            </a:r>
          </a:p>
          <a:p>
            <a:pPr marL="285750" indent="-285750">
              <a:buFont typeface="Arial" panose="020B0604020202020204" pitchFamily="34" charset="0"/>
              <a:buChar char="•"/>
            </a:pPr>
            <a:r>
              <a:rPr lang="en-US" sz="1600" dirty="0">
                <a:latin typeface="Garamond" panose="02020404030301010803" pitchFamily="18" charset="0"/>
              </a:rPr>
              <a:t>Appellate Rule 25</a:t>
            </a:r>
            <a:r>
              <a:rPr lang="en-US" sz="1600" dirty="0" smtClean="0">
                <a:latin typeface="Garamond" panose="02020404030301010803" pitchFamily="18" charset="0"/>
              </a:rPr>
              <a:t>;</a:t>
            </a:r>
          </a:p>
          <a:p>
            <a:pPr marL="285750" indent="-285750">
              <a:buFont typeface="Arial" panose="020B0604020202020204" pitchFamily="34" charset="0"/>
              <a:buChar char="•"/>
            </a:pPr>
            <a:r>
              <a:rPr lang="en-US" sz="1600" dirty="0">
                <a:latin typeface="Garamond" panose="02020404030301010803" pitchFamily="18" charset="0"/>
              </a:rPr>
              <a:t>Bankruptcy Restyled Rules Parts I and II; Rules 1007, 1020, 2009, 2012, 2015, 3002, 3010, 3011, 3014, 3016, 3017.1, 3017.2 (new), 3018, 3019, 5005, 7004, and 8023; and Official Forms 101, </a:t>
            </a:r>
            <a:r>
              <a:rPr lang="en-US" sz="1600" dirty="0" err="1">
                <a:latin typeface="Garamond" panose="02020404030301010803" pitchFamily="18" charset="0"/>
              </a:rPr>
              <a:t>122B</a:t>
            </a:r>
            <a:r>
              <a:rPr lang="en-US" sz="1600" dirty="0">
                <a:latin typeface="Garamond" panose="02020404030301010803" pitchFamily="18" charset="0"/>
              </a:rPr>
              <a:t>, 201, </a:t>
            </a:r>
            <a:r>
              <a:rPr lang="en-US" sz="1600" dirty="0" err="1">
                <a:latin typeface="Garamond" panose="02020404030301010803" pitchFamily="18" charset="0"/>
              </a:rPr>
              <a:t>309E</a:t>
            </a:r>
            <a:r>
              <a:rPr lang="en-US" sz="1600" dirty="0">
                <a:latin typeface="Garamond" panose="02020404030301010803" pitchFamily="18" charset="0"/>
              </a:rPr>
              <a:t>-1, </a:t>
            </a:r>
            <a:r>
              <a:rPr lang="en-US" sz="1600" dirty="0" err="1">
                <a:latin typeface="Garamond" panose="02020404030301010803" pitchFamily="18" charset="0"/>
              </a:rPr>
              <a:t>309E</a:t>
            </a:r>
            <a:r>
              <a:rPr lang="en-US" sz="1600" dirty="0">
                <a:latin typeface="Garamond" panose="02020404030301010803" pitchFamily="18" charset="0"/>
              </a:rPr>
              <a:t>-2, </a:t>
            </a:r>
            <a:r>
              <a:rPr lang="en-US" sz="1600" dirty="0" err="1">
                <a:latin typeface="Garamond" panose="02020404030301010803" pitchFamily="18" charset="0"/>
              </a:rPr>
              <a:t>309F</a:t>
            </a:r>
            <a:r>
              <a:rPr lang="en-US" sz="1600" dirty="0">
                <a:latin typeface="Garamond" panose="02020404030301010803" pitchFamily="18" charset="0"/>
              </a:rPr>
              <a:t>-1, </a:t>
            </a:r>
            <a:r>
              <a:rPr lang="en-US" sz="1600" dirty="0" err="1">
                <a:latin typeface="Garamond" panose="02020404030301010803" pitchFamily="18" charset="0"/>
              </a:rPr>
              <a:t>309F</a:t>
            </a:r>
            <a:r>
              <a:rPr lang="en-US" sz="1600" dirty="0">
                <a:latin typeface="Garamond" panose="02020404030301010803" pitchFamily="18" charset="0"/>
              </a:rPr>
              <a:t>-2, 314, 315, and </a:t>
            </a:r>
            <a:r>
              <a:rPr lang="en-US" sz="1600" dirty="0" err="1">
                <a:latin typeface="Garamond" panose="02020404030301010803" pitchFamily="18" charset="0"/>
              </a:rPr>
              <a:t>425A</a:t>
            </a:r>
            <a:r>
              <a:rPr lang="en-US" sz="1600" dirty="0">
                <a:latin typeface="Garamond" panose="02020404030301010803" pitchFamily="18" charset="0"/>
              </a:rPr>
              <a:t>;</a:t>
            </a:r>
          </a:p>
          <a:p>
            <a:pPr marL="285750" indent="-285750">
              <a:buFont typeface="Arial" panose="020B0604020202020204" pitchFamily="34" charset="0"/>
              <a:buChar char="•"/>
            </a:pPr>
            <a:r>
              <a:rPr lang="en-US" sz="1600" dirty="0">
                <a:latin typeface="Garamond" panose="02020404030301010803" pitchFamily="18" charset="0"/>
              </a:rPr>
              <a:t>Civil Rule 12 and Supplemental Rules for Social Security Review Actions Under 42 </a:t>
            </a:r>
            <a:r>
              <a:rPr lang="en-US" sz="1600" dirty="0" err="1">
                <a:latin typeface="Garamond" panose="02020404030301010803" pitchFamily="18" charset="0"/>
              </a:rPr>
              <a:t>U.S.C</a:t>
            </a:r>
            <a:r>
              <a:rPr lang="en-US" sz="1600" dirty="0">
                <a:latin typeface="Garamond" panose="02020404030301010803" pitchFamily="18" charset="0"/>
              </a:rPr>
              <a:t>. § 405(g</a:t>
            </a:r>
            <a:r>
              <a:rPr lang="en-US" sz="1600" dirty="0" smtClean="0">
                <a:latin typeface="Garamond" panose="02020404030301010803" pitchFamily="18" charset="0"/>
              </a:rPr>
              <a:t>); and</a:t>
            </a:r>
          </a:p>
          <a:p>
            <a:pPr marL="285750" indent="-285750">
              <a:buFont typeface="Arial" panose="020B0604020202020204" pitchFamily="34" charset="0"/>
              <a:buChar char="•"/>
            </a:pPr>
            <a:r>
              <a:rPr lang="en-US" sz="1600" dirty="0" smtClean="0">
                <a:latin typeface="Garamond" panose="02020404030301010803" pitchFamily="18" charset="0"/>
              </a:rPr>
              <a:t>Criminal Rule 16</a:t>
            </a:r>
          </a:p>
          <a:p>
            <a:endParaRPr lang="en-US" sz="1600" dirty="0">
              <a:latin typeface="Garamond" panose="02020404030301010803" pitchFamily="18" charset="0"/>
            </a:endParaRPr>
          </a:p>
          <a:p>
            <a:r>
              <a:rPr lang="en-US" sz="1600" dirty="0" smtClean="0">
                <a:latin typeface="Garamond" panose="02020404030301010803" pitchFamily="18" charset="0"/>
              </a:rPr>
              <a:t>The full slate of changes </a:t>
            </a:r>
            <a:r>
              <a:rPr lang="en-US" sz="1600" dirty="0">
                <a:latin typeface="Garamond" panose="02020404030301010803" pitchFamily="18" charset="0"/>
              </a:rPr>
              <a:t>is available here: </a:t>
            </a:r>
            <a:r>
              <a:rPr lang="en-US" sz="1600" dirty="0">
                <a:latin typeface="Garamond" panose="02020404030301010803" pitchFamily="18" charset="0"/>
                <a:hlinkClick r:id="rId2"/>
              </a:rPr>
              <a:t>https://</a:t>
            </a:r>
            <a:r>
              <a:rPr lang="en-US" sz="1600" dirty="0" smtClean="0">
                <a:latin typeface="Garamond" panose="02020404030301010803" pitchFamily="18" charset="0"/>
                <a:hlinkClick r:id="rId2"/>
              </a:rPr>
              <a:t>www.uscourts.gov/sites/default/files/preliminary_draft_of_proposed_amendments_to_federal_rules_august_2020_0.pdf</a:t>
            </a:r>
            <a:endParaRPr lang="en-US" sz="1600" dirty="0" smtClean="0">
              <a:latin typeface="Garamond" panose="02020404030301010803" pitchFamily="18" charset="0"/>
            </a:endParaRPr>
          </a:p>
          <a:p>
            <a:endParaRPr lang="en-US" sz="1600" dirty="0">
              <a:latin typeface="Garamond" panose="02020404030301010803" pitchFamily="18" charset="0"/>
            </a:endParaRPr>
          </a:p>
          <a:p>
            <a:r>
              <a:rPr lang="en-US" sz="1600" dirty="0" smtClean="0">
                <a:latin typeface="Garamond" panose="02020404030301010803" pitchFamily="18" charset="0"/>
                <a:ea typeface="Times New Roman" panose="02020603050405020304" pitchFamily="18" charset="0"/>
                <a:cs typeface="Times New Roman" panose="02020603050405020304" pitchFamily="18" charset="0"/>
              </a:rPr>
              <a:t>Of note are:</a:t>
            </a:r>
          </a:p>
          <a:p>
            <a:pPr marL="742950" marR="0" lvl="1" indent="-285750" algn="just">
              <a:spcBef>
                <a:spcPts val="0"/>
              </a:spcBef>
              <a:spcAft>
                <a:spcPts val="1200"/>
              </a:spcAft>
              <a:buFont typeface="Arial" panose="020B0604020202020204" pitchFamily="34" charset="0"/>
              <a:buChar char="•"/>
            </a:pPr>
            <a:r>
              <a:rPr lang="en-US" sz="1600" b="1" dirty="0" smtClean="0">
                <a:latin typeface="Garamond" panose="02020404030301010803" pitchFamily="18" charset="0"/>
                <a:ea typeface="Times New Roman" panose="02020603050405020304" pitchFamily="18" charset="0"/>
                <a:cs typeface="Times New Roman" panose="02020603050405020304" pitchFamily="18" charset="0"/>
              </a:rPr>
              <a:t>Civil Rule 12</a:t>
            </a:r>
            <a:r>
              <a:rPr lang="en-US" sz="1600" dirty="0" smtClean="0">
                <a:latin typeface="Garamond" panose="02020404030301010803" pitchFamily="18" charset="0"/>
                <a:ea typeface="Times New Roman" panose="02020603050405020304" pitchFamily="18" charset="0"/>
                <a:cs typeface="Times New Roman" panose="02020603050405020304" pitchFamily="18" charset="0"/>
              </a:rPr>
              <a:t>: A proposed amendment to Civil </a:t>
            </a:r>
            <a:r>
              <a:rPr lang="en-US" sz="1600" dirty="0">
                <a:latin typeface="Garamond" panose="02020404030301010803" pitchFamily="18" charset="0"/>
                <a:ea typeface="Times New Roman" panose="02020603050405020304" pitchFamily="18" charset="0"/>
                <a:cs typeface="Times New Roman" panose="02020603050405020304" pitchFamily="18" charset="0"/>
              </a:rPr>
              <a:t>Rule 12(a)(</a:t>
            </a:r>
            <a:r>
              <a:rPr lang="en-US" sz="1600" dirty="0" smtClean="0">
                <a:latin typeface="Garamond" panose="02020404030301010803" pitchFamily="18" charset="0"/>
                <a:ea typeface="Times New Roman" panose="02020603050405020304" pitchFamily="18" charset="0"/>
                <a:cs typeface="Times New Roman" panose="02020603050405020304" pitchFamily="18" charset="0"/>
              </a:rPr>
              <a:t>4) provides a </a:t>
            </a:r>
            <a:r>
              <a:rPr lang="en-US" sz="1600" dirty="0">
                <a:latin typeface="Garamond" panose="02020404030301010803" pitchFamily="18" charset="0"/>
                <a:ea typeface="Times New Roman" panose="02020603050405020304" pitchFamily="18" charset="0"/>
                <a:cs typeface="Times New Roman" panose="02020603050405020304" pitchFamily="18" charset="0"/>
              </a:rPr>
              <a:t>United States </a:t>
            </a:r>
            <a:r>
              <a:rPr lang="en-US" sz="1600" i="1" dirty="0">
                <a:latin typeface="Garamond" panose="02020404030301010803" pitchFamily="18" charset="0"/>
                <a:ea typeface="Times New Roman" panose="02020603050405020304" pitchFamily="18" charset="0"/>
                <a:cs typeface="Times New Roman" panose="02020603050405020304" pitchFamily="18" charset="0"/>
              </a:rPr>
              <a:t>officer or employee </a:t>
            </a:r>
            <a:r>
              <a:rPr lang="en-US" sz="1600" dirty="0">
                <a:latin typeface="Garamond" panose="02020404030301010803" pitchFamily="18" charset="0"/>
                <a:ea typeface="Times New Roman" panose="02020603050405020304" pitchFamily="18" charset="0"/>
                <a:cs typeface="Times New Roman" panose="02020603050405020304" pitchFamily="18" charset="0"/>
              </a:rPr>
              <a:t>sued in an individual capacity for an act or omission occurring in connection with duties performed on the United States’ behalf with 60 days to serve a responsive pleading after the court denies a motion under Rule 12 or postpones its disposition until trial. The United States often represents the officer or employee in such actions. The same reasons that support the 60-day time to answer in Rule 12(a)(3) apply when the answer is required after denial or deferral of a Rule 12 </a:t>
            </a:r>
            <a:r>
              <a:rPr lang="en-US" sz="1600" dirty="0" smtClean="0">
                <a:latin typeface="Garamond" panose="02020404030301010803" pitchFamily="18" charset="0"/>
                <a:ea typeface="Times New Roman" panose="02020603050405020304" pitchFamily="18" charset="0"/>
                <a:cs typeface="Times New Roman" panose="02020603050405020304" pitchFamily="18" charset="0"/>
              </a:rPr>
              <a:t>motion.</a:t>
            </a:r>
          </a:p>
          <a:p>
            <a:pPr marL="742950" lvl="1" indent="-285750" algn="just">
              <a:spcAft>
                <a:spcPts val="1200"/>
              </a:spcAft>
              <a:buFont typeface="Arial" panose="020B0604020202020204" pitchFamily="34" charset="0"/>
              <a:buChar char="•"/>
            </a:pPr>
            <a:r>
              <a:rPr lang="en-US" sz="1600" b="1" dirty="0">
                <a:latin typeface="Garamond" panose="02020404030301010803" pitchFamily="18" charset="0"/>
                <a:ea typeface="Times New Roman" panose="02020603050405020304" pitchFamily="18" charset="0"/>
              </a:rPr>
              <a:t>Criminal Rule </a:t>
            </a:r>
            <a:r>
              <a:rPr lang="en-US" sz="1600" b="1" dirty="0" smtClean="0">
                <a:latin typeface="Garamond" panose="02020404030301010803" pitchFamily="18" charset="0"/>
                <a:ea typeface="Times New Roman" panose="02020603050405020304" pitchFamily="18" charset="0"/>
              </a:rPr>
              <a:t>16</a:t>
            </a:r>
            <a:r>
              <a:rPr lang="en-US" sz="1600" dirty="0" smtClean="0">
                <a:latin typeface="Garamond" panose="02020404030301010803" pitchFamily="18" charset="0"/>
                <a:ea typeface="Times New Roman" panose="02020603050405020304" pitchFamily="18" charset="0"/>
              </a:rPr>
              <a:t>:  </a:t>
            </a:r>
            <a:r>
              <a:rPr lang="en-US" sz="1600" dirty="0">
                <a:latin typeface="Garamond" panose="02020404030301010803" pitchFamily="18" charset="0"/>
                <a:ea typeface="Times New Roman" panose="02020603050405020304" pitchFamily="18" charset="0"/>
              </a:rPr>
              <a:t>The proposed amendment addresses two shortcomings of the current provisions on </a:t>
            </a:r>
            <a:r>
              <a:rPr lang="en-US" sz="1600" dirty="0" smtClean="0">
                <a:latin typeface="Garamond" panose="02020404030301010803" pitchFamily="18" charset="0"/>
                <a:ea typeface="Times New Roman" panose="02020603050405020304" pitchFamily="18" charset="0"/>
              </a:rPr>
              <a:t>expert witness </a:t>
            </a:r>
            <a:r>
              <a:rPr lang="en-US" sz="1600" dirty="0">
                <a:latin typeface="Garamond" panose="02020404030301010803" pitchFamily="18" charset="0"/>
                <a:ea typeface="Times New Roman" panose="02020603050405020304" pitchFamily="18" charset="0"/>
              </a:rPr>
              <a:t>disclosure: (1) the lack of an enforceable deadline for disclosure; and (2) the lack </a:t>
            </a:r>
            <a:r>
              <a:rPr lang="en-US" sz="1600" dirty="0" smtClean="0">
                <a:latin typeface="Garamond" panose="02020404030301010803" pitchFamily="18" charset="0"/>
                <a:ea typeface="Times New Roman" panose="02020603050405020304" pitchFamily="18" charset="0"/>
              </a:rPr>
              <a:t>of adequate </a:t>
            </a:r>
            <a:r>
              <a:rPr lang="en-US" sz="1600" dirty="0">
                <a:latin typeface="Garamond" panose="02020404030301010803" pitchFamily="18" charset="0"/>
                <a:ea typeface="Times New Roman" panose="02020603050405020304" pitchFamily="18" charset="0"/>
              </a:rPr>
              <a:t>specificity regarding what information must be </a:t>
            </a:r>
            <a:r>
              <a:rPr lang="en-US" sz="1600" dirty="0" smtClean="0">
                <a:latin typeface="Garamond" panose="02020404030301010803" pitchFamily="18" charset="0"/>
                <a:ea typeface="Times New Roman" panose="02020603050405020304" pitchFamily="18" charset="0"/>
              </a:rPr>
              <a:t>disclosed. The </a:t>
            </a:r>
            <a:r>
              <a:rPr lang="en-US" sz="1600" dirty="0">
                <a:latin typeface="Garamond" panose="02020404030301010803" pitchFamily="18" charset="0"/>
                <a:ea typeface="Times New Roman" panose="02020603050405020304" pitchFamily="18" charset="0"/>
              </a:rPr>
              <a:t>amendment clarifies </a:t>
            </a:r>
            <a:r>
              <a:rPr lang="en-US" sz="1600" dirty="0" smtClean="0">
                <a:latin typeface="Garamond" panose="02020404030301010803" pitchFamily="18" charset="0"/>
                <a:ea typeface="Times New Roman" panose="02020603050405020304" pitchFamily="18" charset="0"/>
              </a:rPr>
              <a:t>the timing </a:t>
            </a:r>
            <a:r>
              <a:rPr lang="en-US" sz="1600" dirty="0">
                <a:latin typeface="Garamond" panose="02020404030301010803" pitchFamily="18" charset="0"/>
                <a:ea typeface="Times New Roman" panose="02020603050405020304" pitchFamily="18" charset="0"/>
              </a:rPr>
              <a:t>and content of expert witness disclosures. It is intended to facilitate trial preparation </a:t>
            </a:r>
            <a:r>
              <a:rPr lang="en-US" sz="1600" dirty="0" smtClean="0">
                <a:latin typeface="Garamond" panose="02020404030301010803" pitchFamily="18" charset="0"/>
                <a:ea typeface="Times New Roman" panose="02020603050405020304" pitchFamily="18" charset="0"/>
              </a:rPr>
              <a:t>by allowing </a:t>
            </a:r>
            <a:r>
              <a:rPr lang="en-US" sz="1600" dirty="0">
                <a:latin typeface="Garamond" panose="02020404030301010803" pitchFamily="18" charset="0"/>
                <a:ea typeface="Times New Roman" panose="02020603050405020304" pitchFamily="18" charset="0"/>
              </a:rPr>
              <a:t>the parties a fair opportunity to prepare to cross-examine expert witnesses who testify </a:t>
            </a:r>
            <a:r>
              <a:rPr lang="en-US" sz="1600" dirty="0" smtClean="0">
                <a:latin typeface="Garamond" panose="02020404030301010803" pitchFamily="18" charset="0"/>
                <a:ea typeface="Times New Roman" panose="02020603050405020304" pitchFamily="18" charset="0"/>
              </a:rPr>
              <a:t>at trial </a:t>
            </a:r>
            <a:r>
              <a:rPr lang="en-US" sz="1600" dirty="0">
                <a:latin typeface="Garamond" panose="02020404030301010803" pitchFamily="18" charset="0"/>
                <a:ea typeface="Times New Roman" panose="02020603050405020304" pitchFamily="18" charset="0"/>
              </a:rPr>
              <a:t>and to secure opposing expert testimony if needed. </a:t>
            </a:r>
            <a:endParaRPr lang="en-US" sz="1600" dirty="0">
              <a:latin typeface="Garamond" panose="02020404030301010803" pitchFamily="18" charset="0"/>
            </a:endParaRPr>
          </a:p>
          <a:p>
            <a:pPr marL="742950" marR="0" lvl="1" indent="-285750" algn="just">
              <a:spcBef>
                <a:spcPts val="0"/>
              </a:spcBef>
              <a:spcAft>
                <a:spcPts val="1200"/>
              </a:spcAft>
              <a:buFont typeface="Arial" panose="020B0604020202020204" pitchFamily="34" charset="0"/>
              <a:buChar char="•"/>
            </a:pPr>
            <a:endParaRPr lang="en-US" sz="1600" dirty="0">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2849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48" y="152400"/>
            <a:ext cx="7165633" cy="762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In </a:t>
            </a: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Memoriam </a:t>
            </a:r>
            <a:r>
              <a:rPr lang="en-US" sz="2200" b="1" dirty="0" smtClean="0">
                <a:solidFill>
                  <a:schemeClr val="bg1"/>
                </a:solidFill>
                <a:effectLst>
                  <a:outerShdw blurRad="38100" dist="38100" dir="2700000" algn="tl">
                    <a:srgbClr val="000000">
                      <a:alpha val="43137"/>
                    </a:srgbClr>
                  </a:outerShdw>
                </a:effectLst>
                <a:latin typeface="Garamond" panose="02020404030301010803" pitchFamily="18" charset="0"/>
              </a:rPr>
              <a:t>– Hon</a:t>
            </a:r>
            <a:r>
              <a:rPr lang="en-US" sz="2200" b="1" dirty="0">
                <a:solidFill>
                  <a:schemeClr val="bg1"/>
                </a:solidFill>
                <a:effectLst>
                  <a:outerShdw blurRad="38100" dist="38100" dir="2700000" algn="tl">
                    <a:srgbClr val="000000">
                      <a:alpha val="43137"/>
                    </a:srgbClr>
                  </a:outerShdw>
                </a:effectLst>
                <a:latin typeface="Garamond" panose="02020404030301010803" pitchFamily="18" charset="0"/>
              </a:rPr>
              <a:t>. James E. “Jim” </a:t>
            </a:r>
            <a:r>
              <a:rPr lang="en-US" sz="2200" b="1" dirty="0" err="1">
                <a:solidFill>
                  <a:schemeClr val="bg1"/>
                </a:solidFill>
                <a:effectLst>
                  <a:outerShdw blurRad="38100" dist="38100" dir="2700000" algn="tl">
                    <a:srgbClr val="000000">
                      <a:alpha val="43137"/>
                    </a:srgbClr>
                  </a:outerShdw>
                </a:effectLst>
                <a:latin typeface="Garamond" panose="02020404030301010803" pitchFamily="18" charset="0"/>
              </a:rPr>
              <a:t>Bradberry</a:t>
            </a:r>
            <a:r>
              <a:rPr lang="en-US" sz="2200" b="1" dirty="0">
                <a:solidFill>
                  <a:schemeClr val="bg1"/>
                </a:solidFill>
                <a:effectLst>
                  <a:outerShdw blurRad="38100" dist="38100" dir="2700000" algn="tl">
                    <a:srgbClr val="000000">
                      <a:alpha val="43137"/>
                    </a:srgbClr>
                  </a:outerShdw>
                </a:effectLst>
                <a:latin typeface="Garamond" panose="02020404030301010803" pitchFamily="18" charset="0"/>
              </a:rPr>
              <a:t> </a:t>
            </a:r>
          </a:p>
        </p:txBody>
      </p:sp>
      <p:sp>
        <p:nvSpPr>
          <p:cNvPr id="2" name="Rectangle 1"/>
          <p:cNvSpPr/>
          <p:nvPr/>
        </p:nvSpPr>
        <p:spPr>
          <a:xfrm>
            <a:off x="243681" y="1143000"/>
            <a:ext cx="7086600" cy="4524315"/>
          </a:xfrm>
          <a:prstGeom prst="rect">
            <a:avLst/>
          </a:prstGeom>
        </p:spPr>
        <p:txBody>
          <a:bodyPr wrap="square">
            <a:spAutoFit/>
          </a:bodyPr>
          <a:lstStyle/>
          <a:p>
            <a:pPr algn="just"/>
            <a:r>
              <a:rPr lang="en-US" dirty="0" smtClean="0">
                <a:solidFill>
                  <a:srgbClr val="000000"/>
                </a:solidFill>
                <a:latin typeface="Georgia" panose="02040502050405020303" pitchFamily="18" charset="0"/>
              </a:rPr>
              <a:t>On July 25, 2020, retired United States Magistrate Judge James E. “Jim” </a:t>
            </a:r>
            <a:r>
              <a:rPr lang="en-US" dirty="0" err="1" smtClean="0">
                <a:solidFill>
                  <a:srgbClr val="000000"/>
                </a:solidFill>
                <a:latin typeface="Georgia" panose="02040502050405020303" pitchFamily="18" charset="0"/>
              </a:rPr>
              <a:t>Bradberry</a:t>
            </a:r>
            <a:r>
              <a:rPr lang="en-US" dirty="0" smtClean="0">
                <a:solidFill>
                  <a:srgbClr val="000000"/>
                </a:solidFill>
                <a:latin typeface="Georgia" panose="02040502050405020303" pitchFamily="18" charset="0"/>
              </a:rPr>
              <a:t>, 80 passed away at </a:t>
            </a:r>
            <a:r>
              <a:rPr lang="en-US" dirty="0">
                <a:solidFill>
                  <a:srgbClr val="000000"/>
                </a:solidFill>
                <a:latin typeface="Georgia" panose="02040502050405020303" pitchFamily="18" charset="0"/>
              </a:rPr>
              <a:t>his home of heart failure. Judge </a:t>
            </a:r>
            <a:r>
              <a:rPr lang="en-US" dirty="0" err="1">
                <a:solidFill>
                  <a:srgbClr val="000000"/>
                </a:solidFill>
                <a:latin typeface="Georgia" panose="02040502050405020303" pitchFamily="18" charset="0"/>
              </a:rPr>
              <a:t>Bradberry</a:t>
            </a:r>
            <a:r>
              <a:rPr lang="en-US" dirty="0">
                <a:solidFill>
                  <a:srgbClr val="000000"/>
                </a:solidFill>
                <a:latin typeface="Georgia" panose="02040502050405020303" pitchFamily="18" charset="0"/>
              </a:rPr>
              <a:t> was the last federal judge based primarily in Newport News. His chambers were in the historic federal courthouse on the second floor of </a:t>
            </a:r>
            <a:r>
              <a:rPr lang="en-US" dirty="0" smtClean="0">
                <a:solidFill>
                  <a:srgbClr val="000000"/>
                </a:solidFill>
                <a:latin typeface="Georgia" panose="02040502050405020303" pitchFamily="18" charset="0"/>
              </a:rPr>
              <a:t>the </a:t>
            </a:r>
            <a:r>
              <a:rPr lang="en-US" dirty="0" err="1">
                <a:solidFill>
                  <a:srgbClr val="000000"/>
                </a:solidFill>
                <a:latin typeface="Georgia" panose="02040502050405020303" pitchFamily="18" charset="0"/>
              </a:rPr>
              <a:t>1940s</a:t>
            </a:r>
            <a:r>
              <a:rPr lang="en-US" dirty="0">
                <a:solidFill>
                  <a:srgbClr val="000000"/>
                </a:solidFill>
                <a:latin typeface="Georgia" panose="02040502050405020303" pitchFamily="18" charset="0"/>
              </a:rPr>
              <a:t>-era Post Office on 26th Street until it closed in 2002. </a:t>
            </a:r>
            <a:r>
              <a:rPr lang="en-US" dirty="0" smtClean="0">
                <a:solidFill>
                  <a:srgbClr val="000000"/>
                </a:solidFill>
                <a:latin typeface="Georgia" panose="02040502050405020303" pitchFamily="18" charset="0"/>
              </a:rPr>
              <a:t>Judge </a:t>
            </a:r>
            <a:r>
              <a:rPr lang="en-US" dirty="0" err="1" smtClean="0">
                <a:solidFill>
                  <a:srgbClr val="000000"/>
                </a:solidFill>
                <a:latin typeface="Georgia" panose="02040502050405020303" pitchFamily="18" charset="0"/>
              </a:rPr>
              <a:t>Bradberry</a:t>
            </a:r>
            <a:r>
              <a:rPr lang="en-US" dirty="0" smtClean="0">
                <a:solidFill>
                  <a:srgbClr val="000000"/>
                </a:solidFill>
                <a:latin typeface="Georgia" panose="02040502050405020303" pitchFamily="18" charset="0"/>
              </a:rPr>
              <a:t> received his undergraduate degree </a:t>
            </a:r>
            <a:r>
              <a:rPr lang="en-US" dirty="0">
                <a:solidFill>
                  <a:srgbClr val="000000"/>
                </a:solidFill>
                <a:latin typeface="Georgia" panose="02040502050405020303" pitchFamily="18" charset="0"/>
              </a:rPr>
              <a:t>from the University of Wisconsin and </a:t>
            </a:r>
            <a:r>
              <a:rPr lang="en-US" dirty="0" smtClean="0">
                <a:solidFill>
                  <a:srgbClr val="000000"/>
                </a:solidFill>
                <a:latin typeface="Georgia" panose="02040502050405020303" pitchFamily="18" charset="0"/>
              </a:rPr>
              <a:t>his </a:t>
            </a:r>
            <a:r>
              <a:rPr lang="en-US" dirty="0">
                <a:solidFill>
                  <a:srgbClr val="000000"/>
                </a:solidFill>
                <a:latin typeface="Georgia" panose="02040502050405020303" pitchFamily="18" charset="0"/>
              </a:rPr>
              <a:t>law degree from the University of Virginia. He served in the Army’s Judge Advocate General Corps, then spent a year as a Newport News </a:t>
            </a:r>
            <a:r>
              <a:rPr lang="en-US" dirty="0" smtClean="0">
                <a:solidFill>
                  <a:srgbClr val="000000"/>
                </a:solidFill>
                <a:latin typeface="Georgia" panose="02040502050405020303" pitchFamily="18" charset="0"/>
              </a:rPr>
              <a:t>prosecutor, before working in private practice in Newport News from 1971 to 1991. He was on the bench from the early </a:t>
            </a:r>
            <a:r>
              <a:rPr lang="en-US" dirty="0" err="1" smtClean="0">
                <a:solidFill>
                  <a:srgbClr val="000000"/>
                </a:solidFill>
                <a:latin typeface="Georgia" panose="02040502050405020303" pitchFamily="18" charset="0"/>
              </a:rPr>
              <a:t>90’s</a:t>
            </a:r>
            <a:r>
              <a:rPr lang="en-US" dirty="0" smtClean="0">
                <a:solidFill>
                  <a:srgbClr val="000000"/>
                </a:solidFill>
                <a:latin typeface="Georgia" panose="02040502050405020303" pitchFamily="18" charset="0"/>
              </a:rPr>
              <a:t> until his retirement in </a:t>
            </a:r>
            <a:r>
              <a:rPr lang="en-US" dirty="0" smtClean="0">
                <a:solidFill>
                  <a:srgbClr val="000000"/>
                </a:solidFill>
                <a:latin typeface="Georgia" panose="02040502050405020303" pitchFamily="18" charset="0"/>
              </a:rPr>
              <a:t>2009. </a:t>
            </a:r>
            <a:r>
              <a:rPr lang="en-US" dirty="0" smtClean="0">
                <a:solidFill>
                  <a:srgbClr val="000000"/>
                </a:solidFill>
                <a:latin typeface="Georgia" panose="02040502050405020303" pitchFamily="18" charset="0"/>
              </a:rPr>
              <a:t>Judge </a:t>
            </a:r>
            <a:r>
              <a:rPr lang="en-US" dirty="0" err="1" smtClean="0">
                <a:solidFill>
                  <a:srgbClr val="000000"/>
                </a:solidFill>
                <a:latin typeface="Georgia" panose="02040502050405020303" pitchFamily="18" charset="0"/>
              </a:rPr>
              <a:t>Bradberry</a:t>
            </a:r>
            <a:r>
              <a:rPr lang="en-US" dirty="0" smtClean="0">
                <a:solidFill>
                  <a:srgbClr val="000000"/>
                </a:solidFill>
                <a:latin typeface="Georgia" panose="02040502050405020303" pitchFamily="18" charset="0"/>
              </a:rPr>
              <a:t> had many notable cases over the years, including </a:t>
            </a:r>
            <a:r>
              <a:rPr lang="en-US" dirty="0">
                <a:solidFill>
                  <a:srgbClr val="000000"/>
                </a:solidFill>
                <a:latin typeface="Georgia" panose="02040502050405020303" pitchFamily="18" charset="0"/>
              </a:rPr>
              <a:t>dismissing a defamation lawsuit against Sports Illustrated for a story about the Allen Iverson bowling alley </a:t>
            </a:r>
            <a:r>
              <a:rPr lang="en-US" dirty="0" smtClean="0">
                <a:solidFill>
                  <a:srgbClr val="000000"/>
                </a:solidFill>
                <a:latin typeface="Georgia" panose="02040502050405020303" pitchFamily="18" charset="0"/>
              </a:rPr>
              <a:t>brawl in 1994. Judge </a:t>
            </a:r>
            <a:r>
              <a:rPr lang="en-US" dirty="0" err="1" smtClean="0">
                <a:solidFill>
                  <a:srgbClr val="000000"/>
                </a:solidFill>
                <a:latin typeface="Georgia" panose="02040502050405020303" pitchFamily="18" charset="0"/>
              </a:rPr>
              <a:t>Bradberry</a:t>
            </a:r>
            <a:r>
              <a:rPr lang="en-US" dirty="0" smtClean="0">
                <a:solidFill>
                  <a:srgbClr val="000000"/>
                </a:solidFill>
                <a:latin typeface="Georgia" panose="02040502050405020303" pitchFamily="18" charset="0"/>
              </a:rPr>
              <a:t> will be missed by his colleagues, former law clerks, and practicing attorneys. </a:t>
            </a:r>
            <a:endParaRPr lang="en-US" dirty="0"/>
          </a:p>
        </p:txBody>
      </p:sp>
      <p:pic>
        <p:nvPicPr>
          <p:cNvPr id="4" name="Picture 3"/>
          <p:cNvPicPr>
            <a:picLocks noChangeAspect="1"/>
          </p:cNvPicPr>
          <p:nvPr/>
        </p:nvPicPr>
        <p:blipFill>
          <a:blip r:embed="rId2"/>
          <a:stretch>
            <a:fillRect/>
          </a:stretch>
        </p:blipFill>
        <p:spPr>
          <a:xfrm>
            <a:off x="2851169" y="5821293"/>
            <a:ext cx="4402912" cy="3611905"/>
          </a:xfrm>
          <a:prstGeom prst="rect">
            <a:avLst/>
          </a:prstGeom>
        </p:spPr>
      </p:pic>
      <p:pic>
        <p:nvPicPr>
          <p:cNvPr id="5" name="Picture 4"/>
          <p:cNvPicPr>
            <a:picLocks noChangeAspect="1"/>
          </p:cNvPicPr>
          <p:nvPr/>
        </p:nvPicPr>
        <p:blipFill>
          <a:blip r:embed="rId3"/>
          <a:stretch>
            <a:fillRect/>
          </a:stretch>
        </p:blipFill>
        <p:spPr>
          <a:xfrm>
            <a:off x="243681" y="5775465"/>
            <a:ext cx="2286000" cy="3584643"/>
          </a:xfrm>
          <a:prstGeom prst="rect">
            <a:avLst/>
          </a:prstGeom>
        </p:spPr>
      </p:pic>
    </p:spTree>
    <p:extLst>
      <p:ext uri="{BB962C8B-B14F-4D97-AF65-F5344CB8AC3E}">
        <p14:creationId xmlns:p14="http://schemas.microsoft.com/office/powerpoint/2010/main" val="309813135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5.17"/>
  <p:tag name="AS_TITLE" val="Aspose.Slides for .NET 4.0"/>
  <p:tag name="AS_VERSION"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787B74D79E9C448C0D93DADBAA84D5" ma:contentTypeVersion="15" ma:contentTypeDescription="Create a new document." ma:contentTypeScope="" ma:versionID="df0be7b8a97d9f54b319346eb2c7d435">
  <xsd:schema xmlns:xsd="http://www.w3.org/2001/XMLSchema" xmlns:xs="http://www.w3.org/2001/XMLSchema" xmlns:p="http://schemas.microsoft.com/office/2006/metadata/properties" xmlns:ns2="ef350951-e117-4bf7-a880-9ac973280e17" xmlns:ns3="f8e8b4e7-51d1-43c2-a38a-150a7368d468" targetNamespace="http://schemas.microsoft.com/office/2006/metadata/properties" ma:root="true" ma:fieldsID="a4ad3dd82cc41363ad800c351be2e87a" ns2:_="" ns3:_="">
    <xsd:import namespace="ef350951-e117-4bf7-a880-9ac973280e17"/>
    <xsd:import namespace="f8e8b4e7-51d1-43c2-a38a-150a7368d4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50951-e117-4bf7-a880-9ac973280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ff95736-bbe9-40c9-918d-ebd9bd2836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e8b4e7-51d1-43c2-a38a-150a7368d4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00367cf-b3e5-42e2-9bc8-4efafa4fda87}" ma:internalName="TaxCatchAll" ma:showField="CatchAllData" ma:web="f8e8b4e7-51d1-43c2-a38a-150a7368d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350951-e117-4bf7-a880-9ac973280e17">
      <Terms xmlns="http://schemas.microsoft.com/office/infopath/2007/PartnerControls"/>
    </lcf76f155ced4ddcb4097134ff3c332f>
    <TaxCatchAll xmlns="f8e8b4e7-51d1-43c2-a38a-150a7368d468" xsi:nil="true"/>
  </documentManagement>
</p:properties>
</file>

<file path=customXml/itemProps1.xml><?xml version="1.0" encoding="utf-8"?>
<ds:datastoreItem xmlns:ds="http://schemas.openxmlformats.org/officeDocument/2006/customXml" ds:itemID="{9402223A-F76E-4F0E-84CA-75FE61735CC5}"/>
</file>

<file path=customXml/itemProps2.xml><?xml version="1.0" encoding="utf-8"?>
<ds:datastoreItem xmlns:ds="http://schemas.openxmlformats.org/officeDocument/2006/customXml" ds:itemID="{649EC75C-E80D-4432-8763-FC7460765402}"/>
</file>

<file path=customXml/itemProps3.xml><?xml version="1.0" encoding="utf-8"?>
<ds:datastoreItem xmlns:ds="http://schemas.openxmlformats.org/officeDocument/2006/customXml" ds:itemID="{3A89DA96-0567-4C1C-8BA5-652350C87B3D}"/>
</file>

<file path=docProps/app.xml><?xml version="1.0" encoding="utf-8"?>
<Properties xmlns="http://schemas.openxmlformats.org/officeDocument/2006/extended-properties" xmlns:vt="http://schemas.openxmlformats.org/officeDocument/2006/docPropsVTypes">
  <TotalTime>2522</TotalTime>
  <Words>2624</Words>
  <Application>Microsoft Office PowerPoint</Application>
  <PresentationFormat>Custom</PresentationFormat>
  <Paragraphs>162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Garamond</vt:lpstr>
      <vt:lpstr>Georgia</vt:lpstr>
      <vt:lpstr>Times New Roman</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Dougherty, Kathleen (USAVAE)</dc:creator>
  <cp:lastModifiedBy>Belote, Clark J.</cp:lastModifiedBy>
  <cp:revision>223</cp:revision>
  <dcterms:created xsi:type="dcterms:W3CDTF">2018-05-15T17:32:43Z</dcterms:created>
  <dcterms:modified xsi:type="dcterms:W3CDTF">2020-10-27T13:07:54Z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0x01010025787B74D79E9C448C0D93DADBAA84D5</vt:lpwstr>
  </property>
</Properties>
</file>